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66" r:id="rId2"/>
    <p:sldId id="263" r:id="rId3"/>
    <p:sldId id="352" r:id="rId4"/>
    <p:sldId id="356" r:id="rId5"/>
    <p:sldId id="358" r:id="rId6"/>
    <p:sldId id="364" r:id="rId7"/>
    <p:sldId id="371" r:id="rId8"/>
    <p:sldId id="386" r:id="rId9"/>
    <p:sldId id="388" r:id="rId10"/>
    <p:sldId id="374" r:id="rId11"/>
    <p:sldId id="390" r:id="rId12"/>
    <p:sldId id="373" r:id="rId13"/>
    <p:sldId id="391" r:id="rId14"/>
    <p:sldId id="392" r:id="rId15"/>
    <p:sldId id="387" r:id="rId16"/>
    <p:sldId id="393" r:id="rId17"/>
    <p:sldId id="394" r:id="rId18"/>
    <p:sldId id="395" r:id="rId19"/>
    <p:sldId id="389" r:id="rId20"/>
    <p:sldId id="375" r:id="rId21"/>
    <p:sldId id="396" r:id="rId22"/>
    <p:sldId id="397" r:id="rId23"/>
    <p:sldId id="398" r:id="rId24"/>
    <p:sldId id="399" r:id="rId25"/>
    <p:sldId id="4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AB7ADA-2B9E-4BCF-91CB-7865DAFA6CCC}"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B7ADA-2B9E-4BCF-91CB-7865DAFA6CCC}"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B7ADA-2B9E-4BCF-91CB-7865DAFA6CCC}"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B7ADA-2B9E-4BCF-91CB-7865DAFA6CCC}"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B7ADA-2B9E-4BCF-91CB-7865DAFA6CCC}"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AB7ADA-2B9E-4BCF-91CB-7865DAFA6CCC}" type="datetimeFigureOut">
              <a:rPr lang="en-US" smtClean="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B7ADA-2B9E-4BCF-91CB-7865DAFA6CCC}" type="datetimeFigureOut">
              <a:rPr lang="en-US" smtClean="0"/>
              <a:pPr/>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AB7ADA-2B9E-4BCF-91CB-7865DAFA6CCC}" type="datetimeFigureOut">
              <a:rPr lang="en-US" smtClean="0"/>
              <a:pPr/>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B7ADA-2B9E-4BCF-91CB-7865DAFA6CCC}" type="datetimeFigureOut">
              <a:rPr lang="en-US" smtClean="0"/>
              <a:pPr/>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B7ADA-2B9E-4BCF-91CB-7865DAFA6CCC}" type="datetimeFigureOut">
              <a:rPr lang="en-US" smtClean="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B7ADA-2B9E-4BCF-91CB-7865DAFA6CCC}" type="datetimeFigureOut">
              <a:rPr lang="en-US" smtClean="0"/>
              <a:pPr/>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D56D6-9350-4D8C-AB61-EB1689042F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B7ADA-2B9E-4BCF-91CB-7865DAFA6CCC}" type="datetimeFigureOut">
              <a:rPr lang="en-US" smtClean="0"/>
              <a:pPr/>
              <a:t>2/11/2022</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D56D6-9350-4D8C-AB61-EB1689042F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5DCACAF-4483-4602-9C98-89464914B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Subtitle 2"/>
          <p:cNvSpPr>
            <a:spLocks noGrp="1"/>
          </p:cNvSpPr>
          <p:nvPr>
            <p:ph type="subTitle" idx="1"/>
          </p:nvPr>
        </p:nvSpPr>
        <p:spPr>
          <a:xfrm>
            <a:off x="6705600" y="1600200"/>
            <a:ext cx="3810000" cy="755015"/>
          </a:xfrm>
        </p:spPr>
        <p:txBody>
          <a:bodyPr/>
          <a:lstStyle/>
          <a:p>
            <a:r>
              <a:rPr lang="en-US" b="1" dirty="0">
                <a:solidFill>
                  <a:schemeClr val="bg1"/>
                </a:solidFill>
              </a:rPr>
              <a:t>Hebrews 4:12-16</a:t>
            </a:r>
          </a:p>
        </p:txBody>
      </p:sp>
      <p:sp>
        <p:nvSpPr>
          <p:cNvPr id="2" name="Title 1"/>
          <p:cNvSpPr>
            <a:spLocks noGrp="1"/>
          </p:cNvSpPr>
          <p:nvPr>
            <p:ph type="ctrTitle"/>
          </p:nvPr>
        </p:nvSpPr>
        <p:spPr>
          <a:xfrm>
            <a:off x="5715000" y="345077"/>
            <a:ext cx="5791200" cy="1143000"/>
          </a:xfrm>
        </p:spPr>
        <p:txBody>
          <a:bodyPr>
            <a:normAutofit fontScale="90000"/>
          </a:bodyPr>
          <a:lstStyle/>
          <a:p>
            <a:r>
              <a:rPr lang="en-US" b="1" dirty="0">
                <a:solidFill>
                  <a:schemeClr val="bg1"/>
                </a:solidFill>
              </a:rPr>
              <a:t>Preparation for God’s Rest Part 3: The Grace of God</a:t>
            </a:r>
          </a:p>
        </p:txBody>
      </p:sp>
      <p:sp>
        <p:nvSpPr>
          <p:cNvPr id="6" name="Subtitle 2">
            <a:extLst>
              <a:ext uri="{FF2B5EF4-FFF2-40B4-BE49-F238E27FC236}">
                <a16:creationId xmlns:a16="http://schemas.microsoft.com/office/drawing/2014/main" id="{002FF98C-D99E-445F-9152-9122F615FD05}"/>
              </a:ext>
            </a:extLst>
          </p:cNvPr>
          <p:cNvSpPr txBox="1">
            <a:spLocks/>
          </p:cNvSpPr>
          <p:nvPr/>
        </p:nvSpPr>
        <p:spPr>
          <a:xfrm>
            <a:off x="6934200" y="5744845"/>
            <a:ext cx="3810000" cy="7550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schemeClr val="bg1"/>
                </a:solidFill>
              </a:rPr>
              <a:t>February 13, 2022</a:t>
            </a:r>
          </a:p>
        </p:txBody>
      </p:sp>
    </p:spTree>
    <p:extLst>
      <p:ext uri="{BB962C8B-B14F-4D97-AF65-F5344CB8AC3E}">
        <p14:creationId xmlns:p14="http://schemas.microsoft.com/office/powerpoint/2010/main" val="2647999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John 6:44-45</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marR="0" indent="0" algn="just">
              <a:spcBef>
                <a:spcPts val="0"/>
              </a:spcBef>
              <a:spcAft>
                <a:spcPts val="0"/>
              </a:spcAft>
              <a:buNone/>
            </a:pPr>
            <a:r>
              <a:rPr lang="en-US" sz="3600" b="1" baseline="30000" dirty="0">
                <a:solidFill>
                  <a:schemeClr val="bg1"/>
                </a:solidFill>
                <a:effectLst/>
                <a:latin typeface="Calibri" panose="020F0502020204030204" pitchFamily="34" charset="0"/>
                <a:ea typeface="Times New Roman" panose="02020603050405020304" pitchFamily="18" charset="0"/>
              </a:rPr>
              <a:t>44 </a:t>
            </a:r>
            <a:r>
              <a:rPr lang="en-US" sz="3600" dirty="0">
                <a:solidFill>
                  <a:schemeClr val="bg1"/>
                </a:solidFill>
                <a:effectLst/>
                <a:latin typeface="Calibri" panose="020F0502020204030204" pitchFamily="34" charset="0"/>
                <a:ea typeface="Times New Roman" panose="02020603050405020304" pitchFamily="18" charset="0"/>
              </a:rPr>
              <a:t>No one can come to Me unless the Father who sent Me </a:t>
            </a:r>
            <a:r>
              <a:rPr lang="en-US" sz="3600" b="1" dirty="0">
                <a:solidFill>
                  <a:schemeClr val="bg1"/>
                </a:solidFill>
                <a:effectLst/>
                <a:latin typeface="Calibri" panose="020F0502020204030204" pitchFamily="34" charset="0"/>
                <a:ea typeface="Times New Roman" panose="02020603050405020304" pitchFamily="18" charset="0"/>
              </a:rPr>
              <a:t>draws [</a:t>
            </a:r>
            <a:r>
              <a:rPr lang="en-US" sz="3600" b="1" dirty="0" err="1">
                <a:solidFill>
                  <a:schemeClr val="bg1"/>
                </a:solidFill>
                <a:effectLst/>
                <a:latin typeface="Calibri" panose="020F0502020204030204" pitchFamily="34" charset="0"/>
                <a:ea typeface="Times New Roman" panose="02020603050405020304" pitchFamily="18" charset="0"/>
              </a:rPr>
              <a:t>helkyse</a:t>
            </a:r>
            <a:r>
              <a:rPr lang="en-US" sz="3600" b="1" dirty="0">
                <a:solidFill>
                  <a:schemeClr val="bg1"/>
                </a:solidFill>
                <a:effectLst/>
                <a:latin typeface="Calibri" panose="020F0502020204030204" pitchFamily="34" charset="0"/>
                <a:ea typeface="Times New Roman" panose="02020603050405020304" pitchFamily="18" charset="0"/>
              </a:rPr>
              <a:t>] </a:t>
            </a:r>
            <a:r>
              <a:rPr lang="en-US" sz="3600" dirty="0">
                <a:solidFill>
                  <a:schemeClr val="bg1"/>
                </a:solidFill>
                <a:effectLst/>
                <a:latin typeface="Calibri" panose="020F0502020204030204" pitchFamily="34" charset="0"/>
                <a:ea typeface="Times New Roman" panose="02020603050405020304" pitchFamily="18" charset="0"/>
              </a:rPr>
              <a:t>him; and I will raise him up on the last day. </a:t>
            </a:r>
            <a:r>
              <a:rPr lang="en-US" sz="3600" b="1" baseline="30000" dirty="0">
                <a:solidFill>
                  <a:schemeClr val="bg1"/>
                </a:solidFill>
                <a:effectLst/>
                <a:latin typeface="Calibri" panose="020F0502020204030204" pitchFamily="34" charset="0"/>
                <a:ea typeface="Times New Roman" panose="02020603050405020304" pitchFamily="18" charset="0"/>
              </a:rPr>
              <a:t>45 </a:t>
            </a:r>
            <a:r>
              <a:rPr lang="en-US" sz="3600" dirty="0">
                <a:solidFill>
                  <a:schemeClr val="bg1"/>
                </a:solidFill>
                <a:effectLst/>
                <a:latin typeface="Calibri" panose="020F0502020204030204" pitchFamily="34" charset="0"/>
                <a:ea typeface="Times New Roman" panose="02020603050405020304" pitchFamily="18" charset="0"/>
              </a:rPr>
              <a:t>It is written in the prophets, ‘</a:t>
            </a:r>
            <a:r>
              <a:rPr lang="en-US" sz="3600" cap="small" dirty="0">
                <a:solidFill>
                  <a:schemeClr val="bg1"/>
                </a:solidFill>
                <a:effectLst/>
                <a:latin typeface="Calibri" panose="020F0502020204030204" pitchFamily="34" charset="0"/>
                <a:ea typeface="Times New Roman" panose="02020603050405020304" pitchFamily="18" charset="0"/>
              </a:rPr>
              <a:t>And they shall all be</a:t>
            </a:r>
            <a:r>
              <a:rPr lang="en-US" sz="3600" cap="small" dirty="0">
                <a:solidFill>
                  <a:schemeClr val="bg1"/>
                </a:solidFill>
                <a:latin typeface="Calibri" panose="020F0502020204030204" pitchFamily="34" charset="0"/>
                <a:ea typeface="Times New Roman" panose="02020603050405020304" pitchFamily="18" charset="0"/>
              </a:rPr>
              <a:t> </a:t>
            </a:r>
            <a:r>
              <a:rPr lang="en-US" sz="3600" cap="small" dirty="0">
                <a:solidFill>
                  <a:schemeClr val="bg1"/>
                </a:solidFill>
                <a:effectLst/>
                <a:latin typeface="Calibri" panose="020F0502020204030204" pitchFamily="34" charset="0"/>
                <a:ea typeface="Times New Roman" panose="02020603050405020304" pitchFamily="18" charset="0"/>
              </a:rPr>
              <a:t>taught of God</a:t>
            </a:r>
            <a:r>
              <a:rPr lang="en-US" sz="3600" dirty="0">
                <a:solidFill>
                  <a:schemeClr val="bg1"/>
                </a:solidFill>
                <a:effectLst/>
                <a:latin typeface="Calibri" panose="020F0502020204030204" pitchFamily="34" charset="0"/>
                <a:ea typeface="Times New Roman" panose="02020603050405020304" pitchFamily="18" charset="0"/>
              </a:rPr>
              <a:t>.’ Everyone who has heard and learned from the Father, comes to Me.</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13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1 John 1:6-10</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marR="0" indent="0" algn="just">
              <a:spcBef>
                <a:spcPts val="0"/>
              </a:spcBef>
              <a:spcAft>
                <a:spcPts val="0"/>
              </a:spcAft>
              <a:buNone/>
            </a:pPr>
            <a:r>
              <a:rPr lang="en-US" sz="3300" b="1" baseline="30000" dirty="0">
                <a:solidFill>
                  <a:schemeClr val="bg1"/>
                </a:solidFill>
                <a:effectLst/>
                <a:latin typeface="Calibri" panose="020F0502020204030204" pitchFamily="34" charset="0"/>
                <a:ea typeface="Calibri" panose="020F0502020204030204" pitchFamily="34" charset="0"/>
              </a:rPr>
              <a:t>6 </a:t>
            </a:r>
            <a:r>
              <a:rPr lang="en-US" sz="3300" dirty="0">
                <a:solidFill>
                  <a:schemeClr val="bg1"/>
                </a:solidFill>
                <a:effectLst/>
                <a:latin typeface="Calibri" panose="020F0502020204030204" pitchFamily="34" charset="0"/>
                <a:ea typeface="Calibri" panose="020F0502020204030204" pitchFamily="34" charset="0"/>
              </a:rPr>
              <a:t>If we say that we have fellowship with Him and </a:t>
            </a:r>
            <a:r>
              <a:rPr lang="en-US" sz="3300" i="1" dirty="0">
                <a:solidFill>
                  <a:schemeClr val="bg1"/>
                </a:solidFill>
                <a:effectLst/>
                <a:latin typeface="Calibri" panose="020F0502020204030204" pitchFamily="34" charset="0"/>
                <a:ea typeface="Calibri" panose="020F0502020204030204" pitchFamily="34" charset="0"/>
              </a:rPr>
              <a:t>yet</a:t>
            </a:r>
            <a:r>
              <a:rPr lang="en-US" sz="3300" dirty="0">
                <a:solidFill>
                  <a:schemeClr val="bg1"/>
                </a:solidFill>
                <a:effectLst/>
                <a:latin typeface="Calibri" panose="020F0502020204030204" pitchFamily="34" charset="0"/>
                <a:ea typeface="Calibri" panose="020F0502020204030204" pitchFamily="34" charset="0"/>
              </a:rPr>
              <a:t> walk in the darkness, we lie and do not practice the truth; </a:t>
            </a:r>
            <a:r>
              <a:rPr lang="en-US" sz="3300" b="1" baseline="30000" dirty="0">
                <a:solidFill>
                  <a:schemeClr val="bg1"/>
                </a:solidFill>
                <a:effectLst/>
                <a:latin typeface="Calibri" panose="020F0502020204030204" pitchFamily="34" charset="0"/>
                <a:ea typeface="Calibri" panose="020F0502020204030204" pitchFamily="34" charset="0"/>
              </a:rPr>
              <a:t>7 </a:t>
            </a:r>
            <a:r>
              <a:rPr lang="en-US" sz="3300" dirty="0">
                <a:solidFill>
                  <a:schemeClr val="bg1"/>
                </a:solidFill>
                <a:effectLst/>
                <a:latin typeface="Calibri" panose="020F0502020204030204" pitchFamily="34" charset="0"/>
                <a:ea typeface="Calibri" panose="020F0502020204030204" pitchFamily="34" charset="0"/>
              </a:rPr>
              <a:t>but if we walk in the Light as He Himself is in the Light, we have fellowship with one another, and the blood of Jesus His Son cleanses us from all sin. </a:t>
            </a:r>
            <a:r>
              <a:rPr lang="en-US" sz="3300" b="1" baseline="30000" dirty="0">
                <a:solidFill>
                  <a:schemeClr val="bg1"/>
                </a:solidFill>
                <a:effectLst/>
                <a:latin typeface="Calibri" panose="020F0502020204030204" pitchFamily="34" charset="0"/>
                <a:ea typeface="Calibri" panose="020F0502020204030204" pitchFamily="34" charset="0"/>
              </a:rPr>
              <a:t>8 </a:t>
            </a:r>
            <a:r>
              <a:rPr lang="en-US" sz="3300" dirty="0">
                <a:solidFill>
                  <a:schemeClr val="bg1"/>
                </a:solidFill>
                <a:effectLst/>
                <a:latin typeface="Calibri" panose="020F0502020204030204" pitchFamily="34" charset="0"/>
                <a:ea typeface="Calibri" panose="020F0502020204030204" pitchFamily="34" charset="0"/>
              </a:rPr>
              <a:t>If we say that we have no sin, we are deceiving ourselves and the truth is not in us. </a:t>
            </a:r>
            <a:r>
              <a:rPr lang="en-US" sz="3300" b="1" baseline="30000" dirty="0">
                <a:solidFill>
                  <a:schemeClr val="bg1"/>
                </a:solidFill>
                <a:effectLst/>
                <a:latin typeface="Calibri" panose="020F0502020204030204" pitchFamily="34" charset="0"/>
                <a:ea typeface="Calibri" panose="020F0502020204030204" pitchFamily="34" charset="0"/>
              </a:rPr>
              <a:t>9 </a:t>
            </a:r>
            <a:r>
              <a:rPr lang="en-US" sz="3300" dirty="0">
                <a:solidFill>
                  <a:schemeClr val="bg1"/>
                </a:solidFill>
                <a:effectLst/>
                <a:latin typeface="Calibri" panose="020F0502020204030204" pitchFamily="34" charset="0"/>
                <a:ea typeface="Calibri" panose="020F0502020204030204" pitchFamily="34" charset="0"/>
              </a:rPr>
              <a:t>If we confess our sins, He is faithful and righteous to forgive us our sins and to cleanse us from all unrighteousness. </a:t>
            </a:r>
            <a:r>
              <a:rPr lang="en-US" sz="3300" b="1" baseline="30000" dirty="0">
                <a:solidFill>
                  <a:schemeClr val="bg1"/>
                </a:solidFill>
                <a:effectLst/>
                <a:latin typeface="Calibri" panose="020F0502020204030204" pitchFamily="34" charset="0"/>
                <a:ea typeface="Calibri" panose="020F0502020204030204" pitchFamily="34" charset="0"/>
              </a:rPr>
              <a:t>10 </a:t>
            </a:r>
            <a:r>
              <a:rPr lang="en-US" sz="3300" dirty="0">
                <a:solidFill>
                  <a:schemeClr val="bg1"/>
                </a:solidFill>
                <a:effectLst/>
                <a:latin typeface="Calibri" panose="020F0502020204030204" pitchFamily="34" charset="0"/>
                <a:ea typeface="Calibri" panose="020F0502020204030204" pitchFamily="34" charset="0"/>
              </a:rPr>
              <a:t>If we say that we have not sinned, we make Him a liar and His word is not in us.</a:t>
            </a:r>
            <a:endParaRPr lang="en-US" sz="33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69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 Come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Draw Near (16a)</a:t>
            </a:r>
          </a:p>
          <a:p>
            <a:pPr marL="0" indent="0" algn="just">
              <a:buNone/>
            </a:pPr>
            <a:r>
              <a:rPr lang="en-US" dirty="0">
                <a:solidFill>
                  <a:schemeClr val="bg1"/>
                </a:solidFill>
                <a:latin typeface="Calibri" panose="020F0502020204030204" pitchFamily="34" charset="0"/>
              </a:rPr>
              <a:t>B. Having Confidence (16b)</a:t>
            </a:r>
          </a:p>
          <a:p>
            <a:pPr marL="0" indent="0" algn="just">
              <a:buNone/>
            </a:pPr>
            <a:endParaRPr lang="en-US" sz="1400" dirty="0">
              <a:solidFill>
                <a:schemeClr val="bg1"/>
              </a:solidFill>
              <a:latin typeface="Calibri" panose="020F0502020204030204" pitchFamily="34" charset="0"/>
            </a:endParaRPr>
          </a:p>
          <a:p>
            <a:pPr marL="0" indent="0" algn="just">
              <a:buNone/>
            </a:pPr>
            <a:r>
              <a:rPr lang="en-US" sz="2400" dirty="0" err="1">
                <a:solidFill>
                  <a:schemeClr val="bg1"/>
                </a:solidFill>
                <a:effectLst/>
                <a:latin typeface="Calibri" panose="020F0502020204030204" pitchFamily="34" charset="0"/>
                <a:ea typeface="Calibri" panose="020F0502020204030204" pitchFamily="34" charset="0"/>
              </a:rPr>
              <a:t>Parrēsias</a:t>
            </a:r>
            <a:r>
              <a:rPr lang="en-US" sz="2400" dirty="0">
                <a:solidFill>
                  <a:schemeClr val="bg1"/>
                </a:solidFill>
                <a:effectLst/>
                <a:latin typeface="Calibri" panose="020F0502020204030204" pitchFamily="34" charset="0"/>
                <a:ea typeface="Calibri" panose="020F0502020204030204" pitchFamily="34" charset="0"/>
              </a:rPr>
              <a:t> – “freedom of speech, confidence, </a:t>
            </a:r>
            <a:r>
              <a:rPr lang="en-US" sz="2400" dirty="0" err="1">
                <a:solidFill>
                  <a:schemeClr val="bg1"/>
                </a:solidFill>
                <a:effectLst/>
                <a:latin typeface="Calibri" panose="020F0502020204030204" pitchFamily="34" charset="0"/>
                <a:ea typeface="Calibri" panose="020F0502020204030204" pitchFamily="34" charset="0"/>
              </a:rPr>
              <a:t>opnness</a:t>
            </a:r>
            <a:r>
              <a:rPr lang="en-US" sz="2400" dirty="0">
                <a:solidFill>
                  <a:schemeClr val="bg1"/>
                </a:solidFill>
                <a:effectLst/>
                <a:latin typeface="Calibri" panose="020F0502020204030204" pitchFamily="34" charset="0"/>
                <a:ea typeface="Calibri" panose="020F0502020204030204" pitchFamily="34" charset="0"/>
              </a:rPr>
              <a:t> – especially in speech, with boldness and confidence</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6825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4:16</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marR="0" indent="0">
              <a:spcBef>
                <a:spcPts val="0"/>
              </a:spcBef>
              <a:spcAft>
                <a:spcPts val="0"/>
              </a:spcAft>
              <a:buNone/>
            </a:pPr>
            <a:r>
              <a:rPr lang="en-US" dirty="0">
                <a:solidFill>
                  <a:schemeClr val="bg1"/>
                </a:solidFill>
                <a:ea typeface="Times New Roman" panose="02020603050405020304" pitchFamily="18" charset="0"/>
              </a:rPr>
              <a:t>New King James</a:t>
            </a:r>
          </a:p>
          <a:p>
            <a:pPr marL="0" indent="0" algn="just">
              <a:spcBef>
                <a:spcPts val="0"/>
              </a:spcBef>
              <a:buNone/>
            </a:pPr>
            <a:r>
              <a:rPr lang="en-US" b="1" baseline="30000" dirty="0">
                <a:solidFill>
                  <a:schemeClr val="bg1"/>
                </a:solidFill>
                <a:effectLst/>
                <a:ea typeface="Times New Roman" panose="02020603050405020304" pitchFamily="18" charset="0"/>
              </a:rPr>
              <a:t>16 </a:t>
            </a:r>
            <a:r>
              <a:rPr lang="en-US" dirty="0">
                <a:solidFill>
                  <a:schemeClr val="bg1"/>
                </a:solidFill>
                <a:effectLst/>
                <a:ea typeface="Times New Roman" panose="02020603050405020304" pitchFamily="18" charset="0"/>
              </a:rPr>
              <a:t>Let us therefore come boldly unto the throne of grace, that we may obtain mercy, and find grace to help in time of need.</a:t>
            </a:r>
          </a:p>
          <a:p>
            <a:pPr marL="0" marR="0" indent="0">
              <a:spcBef>
                <a:spcPts val="0"/>
              </a:spcBef>
              <a:spcAft>
                <a:spcPts val="0"/>
              </a:spcAft>
              <a:buNone/>
            </a:pPr>
            <a:endParaRPr lang="en-US" sz="2000" dirty="0">
              <a:solidFill>
                <a:schemeClr val="bg1"/>
              </a:solidFill>
              <a:effectLst/>
              <a:ea typeface="Times New Roman" panose="02020603050405020304" pitchFamily="18" charset="0"/>
            </a:endParaRPr>
          </a:p>
          <a:p>
            <a:pPr marL="0" marR="0" indent="0">
              <a:spcBef>
                <a:spcPts val="0"/>
              </a:spcBef>
              <a:spcAft>
                <a:spcPts val="0"/>
              </a:spcAft>
              <a:buNone/>
            </a:pPr>
            <a:r>
              <a:rPr lang="en-US" dirty="0">
                <a:solidFill>
                  <a:schemeClr val="bg1"/>
                </a:solidFill>
                <a:ea typeface="Times New Roman" panose="02020603050405020304" pitchFamily="18" charset="0"/>
              </a:rPr>
              <a:t>Amplified Bible</a:t>
            </a:r>
          </a:p>
          <a:p>
            <a:pPr marL="0" indent="0" algn="just">
              <a:spcBef>
                <a:spcPts val="0"/>
              </a:spcBef>
              <a:buNone/>
            </a:pPr>
            <a:r>
              <a:rPr lang="en-US" b="1" baseline="30000" dirty="0">
                <a:solidFill>
                  <a:schemeClr val="bg1"/>
                </a:solidFill>
                <a:effectLst/>
                <a:latin typeface="Calibri" panose="020F0502020204030204" pitchFamily="34" charset="0"/>
                <a:ea typeface="Times New Roman" panose="02020603050405020304" pitchFamily="18" charset="0"/>
              </a:rPr>
              <a:t>16 </a:t>
            </a:r>
            <a:r>
              <a:rPr lang="en-US" dirty="0">
                <a:solidFill>
                  <a:schemeClr val="bg1"/>
                </a:solidFill>
                <a:effectLst/>
                <a:latin typeface="Calibri" panose="020F0502020204030204" pitchFamily="34" charset="0"/>
                <a:ea typeface="Times New Roman" panose="02020603050405020304" pitchFamily="18" charset="0"/>
              </a:rPr>
              <a:t>Let us then fearlessly </a:t>
            </a:r>
            <a:r>
              <a:rPr lang="en-US" i="1" dirty="0">
                <a:solidFill>
                  <a:schemeClr val="bg1"/>
                </a:solidFill>
                <a:effectLst/>
                <a:latin typeface="Calibri" panose="020F0502020204030204" pitchFamily="34" charset="0"/>
                <a:ea typeface="Times New Roman" panose="02020603050405020304" pitchFamily="18" charset="0"/>
              </a:rPr>
              <a:t>and</a:t>
            </a:r>
            <a:r>
              <a:rPr lang="en-US" dirty="0">
                <a:solidFill>
                  <a:schemeClr val="bg1"/>
                </a:solidFill>
                <a:effectLst/>
                <a:latin typeface="Calibri" panose="020F0502020204030204" pitchFamily="34" charset="0"/>
                <a:ea typeface="Times New Roman" panose="02020603050405020304" pitchFamily="18" charset="0"/>
              </a:rPr>
              <a:t> confidently </a:t>
            </a:r>
            <a:r>
              <a:rPr lang="en-US" i="1" dirty="0">
                <a:solidFill>
                  <a:schemeClr val="bg1"/>
                </a:solidFill>
                <a:effectLst/>
                <a:latin typeface="Calibri" panose="020F0502020204030204" pitchFamily="34" charset="0"/>
                <a:ea typeface="Times New Roman" panose="02020603050405020304" pitchFamily="18" charset="0"/>
              </a:rPr>
              <a:t>and</a:t>
            </a:r>
            <a:r>
              <a:rPr lang="en-US" dirty="0">
                <a:solidFill>
                  <a:schemeClr val="bg1"/>
                </a:solidFill>
                <a:effectLst/>
                <a:latin typeface="Calibri" panose="020F0502020204030204" pitchFamily="34" charset="0"/>
                <a:ea typeface="Times New Roman" panose="02020603050405020304" pitchFamily="18" charset="0"/>
              </a:rPr>
              <a:t> boldly draw near to the throne of grace (the throne of God’s unmerited favor to us sinners), that we may receive mercy [for our failures] and find grace to help in good time for every need [appropriate help and well-timed help, coming just when we need it].</a:t>
            </a:r>
            <a:endParaRPr lang="en-US"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8745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10:19-22</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marR="0" indent="0" algn="just">
              <a:spcBef>
                <a:spcPts val="0"/>
              </a:spcBef>
              <a:spcAft>
                <a:spcPts val="0"/>
              </a:spcAft>
              <a:buNone/>
            </a:pPr>
            <a:r>
              <a:rPr lang="en-US" sz="3600" b="1" baseline="30000" dirty="0">
                <a:solidFill>
                  <a:schemeClr val="bg1"/>
                </a:solidFill>
                <a:effectLst/>
                <a:latin typeface="Calibri" panose="020F0502020204030204" pitchFamily="34" charset="0"/>
                <a:ea typeface="Calibri" panose="020F0502020204030204" pitchFamily="34" charset="0"/>
              </a:rPr>
              <a:t>19 </a:t>
            </a:r>
            <a:r>
              <a:rPr lang="en-US" sz="3600" dirty="0">
                <a:solidFill>
                  <a:schemeClr val="bg1"/>
                </a:solidFill>
                <a:effectLst/>
                <a:latin typeface="Calibri" panose="020F0502020204030204" pitchFamily="34" charset="0"/>
                <a:ea typeface="Calibri" panose="020F0502020204030204" pitchFamily="34" charset="0"/>
              </a:rPr>
              <a:t>Therefore, brethren, since we have confidence to enter the holy place by the blood of Jesus, </a:t>
            </a:r>
            <a:r>
              <a:rPr lang="en-US" sz="3600" b="1" baseline="30000" dirty="0">
                <a:solidFill>
                  <a:schemeClr val="bg1"/>
                </a:solidFill>
                <a:effectLst/>
                <a:latin typeface="Calibri" panose="020F0502020204030204" pitchFamily="34" charset="0"/>
                <a:ea typeface="Calibri" panose="020F0502020204030204" pitchFamily="34" charset="0"/>
              </a:rPr>
              <a:t>20 </a:t>
            </a:r>
            <a:r>
              <a:rPr lang="en-US" sz="3600" dirty="0">
                <a:solidFill>
                  <a:schemeClr val="bg1"/>
                </a:solidFill>
                <a:effectLst/>
                <a:latin typeface="Calibri" panose="020F0502020204030204" pitchFamily="34" charset="0"/>
                <a:ea typeface="Calibri" panose="020F0502020204030204" pitchFamily="34" charset="0"/>
              </a:rPr>
              <a:t>by a new and living way which He inaugurated for us through the veil, that is, His flesh, </a:t>
            </a:r>
            <a:r>
              <a:rPr lang="en-US" sz="3600" b="1" baseline="30000" dirty="0">
                <a:solidFill>
                  <a:schemeClr val="bg1"/>
                </a:solidFill>
                <a:effectLst/>
                <a:latin typeface="Calibri" panose="020F0502020204030204" pitchFamily="34" charset="0"/>
                <a:ea typeface="Calibri" panose="020F0502020204030204" pitchFamily="34" charset="0"/>
              </a:rPr>
              <a:t>21 </a:t>
            </a:r>
            <a:r>
              <a:rPr lang="en-US" sz="3600" dirty="0">
                <a:solidFill>
                  <a:schemeClr val="bg1"/>
                </a:solidFill>
                <a:effectLst/>
                <a:latin typeface="Calibri" panose="020F0502020204030204" pitchFamily="34" charset="0"/>
                <a:ea typeface="Calibri" panose="020F0502020204030204" pitchFamily="34" charset="0"/>
              </a:rPr>
              <a:t>and since </a:t>
            </a:r>
            <a:r>
              <a:rPr lang="en-US" sz="3600" i="1" dirty="0">
                <a:solidFill>
                  <a:schemeClr val="bg1"/>
                </a:solidFill>
                <a:effectLst/>
                <a:latin typeface="Calibri" panose="020F0502020204030204" pitchFamily="34" charset="0"/>
                <a:ea typeface="Calibri" panose="020F0502020204030204" pitchFamily="34" charset="0"/>
              </a:rPr>
              <a:t>we have</a:t>
            </a:r>
            <a:r>
              <a:rPr lang="en-US" sz="3600" dirty="0">
                <a:solidFill>
                  <a:schemeClr val="bg1"/>
                </a:solidFill>
                <a:effectLst/>
                <a:latin typeface="Calibri" panose="020F0502020204030204" pitchFamily="34" charset="0"/>
                <a:ea typeface="Calibri" panose="020F0502020204030204" pitchFamily="34" charset="0"/>
              </a:rPr>
              <a:t> a great priest over the house of God, </a:t>
            </a:r>
            <a:r>
              <a:rPr lang="en-US" sz="3600" b="1" baseline="30000" dirty="0">
                <a:solidFill>
                  <a:schemeClr val="bg1"/>
                </a:solidFill>
                <a:effectLst/>
                <a:latin typeface="Calibri" panose="020F0502020204030204" pitchFamily="34" charset="0"/>
                <a:ea typeface="Calibri" panose="020F0502020204030204" pitchFamily="34" charset="0"/>
              </a:rPr>
              <a:t>22 </a:t>
            </a:r>
            <a:r>
              <a:rPr lang="en-US" sz="3600" dirty="0">
                <a:solidFill>
                  <a:schemeClr val="bg1"/>
                </a:solidFill>
                <a:effectLst/>
                <a:latin typeface="Calibri" panose="020F0502020204030204" pitchFamily="34" charset="0"/>
                <a:ea typeface="Calibri" panose="020F0502020204030204" pitchFamily="34" charset="0"/>
              </a:rPr>
              <a:t>let us draw near with a sincere heart in full assurance of faith, having our hearts sprinkled </a:t>
            </a:r>
            <a:r>
              <a:rPr lang="en-US" sz="3600" i="1" dirty="0">
                <a:solidFill>
                  <a:schemeClr val="bg1"/>
                </a:solidFill>
                <a:effectLst/>
                <a:latin typeface="Calibri" panose="020F0502020204030204" pitchFamily="34" charset="0"/>
                <a:ea typeface="Calibri" panose="020F0502020204030204" pitchFamily="34" charset="0"/>
              </a:rPr>
              <a:t>clean</a:t>
            </a:r>
            <a:r>
              <a:rPr lang="en-US" sz="3600" i="1" dirty="0">
                <a:solidFill>
                  <a:schemeClr val="bg1"/>
                </a:solidFill>
                <a:latin typeface="Calibri" panose="020F0502020204030204" pitchFamily="34" charset="0"/>
                <a:ea typeface="Calibri" panose="020F0502020204030204" pitchFamily="34" charset="0"/>
              </a:rPr>
              <a:t> </a:t>
            </a:r>
            <a:r>
              <a:rPr lang="en-US" sz="3600" dirty="0">
                <a:solidFill>
                  <a:schemeClr val="bg1"/>
                </a:solidFill>
                <a:effectLst/>
                <a:latin typeface="Calibri" panose="020F0502020204030204" pitchFamily="34" charset="0"/>
                <a:ea typeface="Calibri" panose="020F0502020204030204" pitchFamily="34" charset="0"/>
              </a:rPr>
              <a:t>from an evil conscience and our bodies washed with pure water.</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175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VII. Receive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Receive Mercy and Grace (16c)</a:t>
            </a:r>
          </a:p>
        </p:txBody>
      </p:sp>
    </p:spTree>
    <p:extLst>
      <p:ext uri="{BB962C8B-B14F-4D97-AF65-F5344CB8AC3E}">
        <p14:creationId xmlns:p14="http://schemas.microsoft.com/office/powerpoint/2010/main" val="61369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10:19-22</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marR="0" indent="0" algn="just">
              <a:spcBef>
                <a:spcPts val="0"/>
              </a:spcBef>
              <a:spcAft>
                <a:spcPts val="0"/>
              </a:spcAft>
              <a:buNone/>
            </a:pPr>
            <a:r>
              <a:rPr lang="en-US" sz="3000" b="1" baseline="30000" dirty="0">
                <a:solidFill>
                  <a:schemeClr val="bg1"/>
                </a:solidFill>
                <a:effectLst/>
                <a:latin typeface="Calibri" panose="020F0502020204030204" pitchFamily="34" charset="0"/>
                <a:ea typeface="Times New Roman" panose="02020603050405020304" pitchFamily="18" charset="0"/>
              </a:rPr>
              <a:t>7 </a:t>
            </a:r>
            <a:r>
              <a:rPr lang="en-US" sz="3000" dirty="0">
                <a:solidFill>
                  <a:schemeClr val="bg1"/>
                </a:solidFill>
                <a:effectLst/>
                <a:latin typeface="Calibri" panose="020F0502020204030204" pitchFamily="34" charset="0"/>
                <a:ea typeface="Times New Roman" panose="02020603050405020304" pitchFamily="18" charset="0"/>
              </a:rPr>
              <a:t>Because of the surpassing greatness of the revelations, for this reason, to keep me from exalting myself, there was given me a thorn in the flesh, a messenger of Satan to torment me—to keep me from exalting myself! </a:t>
            </a:r>
            <a:r>
              <a:rPr lang="en-US" sz="3000" b="1" baseline="30000" dirty="0">
                <a:solidFill>
                  <a:schemeClr val="bg1"/>
                </a:solidFill>
                <a:effectLst/>
                <a:latin typeface="Calibri" panose="020F0502020204030204" pitchFamily="34" charset="0"/>
                <a:ea typeface="Times New Roman" panose="02020603050405020304" pitchFamily="18" charset="0"/>
              </a:rPr>
              <a:t>8 </a:t>
            </a:r>
            <a:r>
              <a:rPr lang="en-US" sz="3000" dirty="0">
                <a:solidFill>
                  <a:schemeClr val="bg1"/>
                </a:solidFill>
                <a:effectLst/>
                <a:latin typeface="Calibri" panose="020F0502020204030204" pitchFamily="34" charset="0"/>
                <a:ea typeface="Times New Roman" panose="02020603050405020304" pitchFamily="18" charset="0"/>
              </a:rPr>
              <a:t>Concerning this I implored the Lord three times that it might leave me. </a:t>
            </a:r>
            <a:r>
              <a:rPr lang="en-US" sz="3000" b="1" baseline="30000" dirty="0">
                <a:solidFill>
                  <a:schemeClr val="bg1"/>
                </a:solidFill>
                <a:effectLst/>
                <a:latin typeface="Calibri" panose="020F0502020204030204" pitchFamily="34" charset="0"/>
                <a:ea typeface="Times New Roman" panose="02020603050405020304" pitchFamily="18" charset="0"/>
              </a:rPr>
              <a:t>9 </a:t>
            </a:r>
            <a:r>
              <a:rPr lang="en-US" sz="3000" dirty="0">
                <a:solidFill>
                  <a:schemeClr val="bg1"/>
                </a:solidFill>
                <a:effectLst/>
                <a:latin typeface="Calibri" panose="020F0502020204030204" pitchFamily="34" charset="0"/>
                <a:ea typeface="Times New Roman" panose="02020603050405020304" pitchFamily="18" charset="0"/>
              </a:rPr>
              <a:t>And He has said to me, “My grace is sufficient for you, for power is perfected in weakness.” Most gladly, therefore, I will rather boast about my weaknesses, so that the power of Christ may dwell in me. </a:t>
            </a:r>
            <a:r>
              <a:rPr lang="en-US" sz="3000" b="1" baseline="30000" dirty="0">
                <a:solidFill>
                  <a:schemeClr val="bg1"/>
                </a:solidFill>
                <a:effectLst/>
                <a:latin typeface="Calibri" panose="020F0502020204030204" pitchFamily="34" charset="0"/>
                <a:ea typeface="Times New Roman" panose="02020603050405020304" pitchFamily="18" charset="0"/>
              </a:rPr>
              <a:t>10 </a:t>
            </a:r>
            <a:r>
              <a:rPr lang="en-US" sz="3000" dirty="0">
                <a:solidFill>
                  <a:schemeClr val="bg1"/>
                </a:solidFill>
                <a:effectLst/>
                <a:latin typeface="Calibri" panose="020F0502020204030204" pitchFamily="34" charset="0"/>
                <a:ea typeface="Times New Roman" panose="02020603050405020304" pitchFamily="18" charset="0"/>
              </a:rPr>
              <a:t>Therefore I am well content with weaknesses, with insults, with distresses, with persecutions, with difficulties, for Christ’s sake; for when I am weak, then I am strong.</a:t>
            </a:r>
            <a:endParaRPr lang="en-US" sz="3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14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VII. Receive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Receive Mercy and Grace (16c)</a:t>
            </a:r>
          </a:p>
          <a:p>
            <a:pPr marL="0" indent="0" algn="just">
              <a:buNone/>
            </a:pPr>
            <a:endParaRPr lang="en-US" sz="1400" dirty="0">
              <a:solidFill>
                <a:schemeClr val="bg1"/>
              </a:solidFill>
              <a:latin typeface="Calibri" panose="020F0502020204030204" pitchFamily="34" charset="0"/>
            </a:endParaRPr>
          </a:p>
          <a:p>
            <a:pPr marL="0" indent="0" algn="just">
              <a:buNone/>
            </a:pPr>
            <a:r>
              <a:rPr lang="en-US" sz="2400" dirty="0" err="1">
                <a:solidFill>
                  <a:schemeClr val="bg1"/>
                </a:solidFill>
                <a:effectLst/>
                <a:latin typeface="Calibri" panose="020F0502020204030204" pitchFamily="34" charset="0"/>
                <a:ea typeface="Calibri" panose="020F0502020204030204" pitchFamily="34" charset="0"/>
              </a:rPr>
              <a:t>Labōmen</a:t>
            </a:r>
            <a:r>
              <a:rPr lang="en-US" sz="2400" dirty="0">
                <a:solidFill>
                  <a:schemeClr val="bg1"/>
                </a:solidFill>
                <a:effectLst/>
                <a:latin typeface="Calibri" panose="020F0502020204030204" pitchFamily="34" charset="0"/>
                <a:ea typeface="Calibri" panose="020F0502020204030204" pitchFamily="34" charset="0"/>
              </a:rPr>
              <a:t> – “to accept”, “to catch”, “to call to”, “to hold, “to receive”, “to take up”</a:t>
            </a:r>
            <a:endParaRPr lang="en-US" sz="2400" dirty="0">
              <a:solidFill>
                <a:schemeClr val="bg1"/>
              </a:solidFill>
              <a:latin typeface="Calibri" panose="020F0502020204030204" pitchFamily="34" charset="0"/>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What is mercy?</a:t>
            </a:r>
          </a:p>
          <a:p>
            <a:pPr marL="0" indent="0" algn="just">
              <a:buNone/>
            </a:pPr>
            <a:r>
              <a:rPr lang="en-US" sz="2400" dirty="0">
                <a:solidFill>
                  <a:schemeClr val="bg1"/>
                </a:solidFill>
                <a:latin typeface="Calibri" panose="020F0502020204030204" pitchFamily="34" charset="0"/>
              </a:rPr>
              <a:t>1. Through salvation and not punishing sinners as they deserve</a:t>
            </a:r>
          </a:p>
          <a:p>
            <a:pPr marL="0" indent="0" algn="just">
              <a:buNone/>
            </a:pPr>
            <a:r>
              <a:rPr lang="en-US" sz="2400" dirty="0">
                <a:solidFill>
                  <a:schemeClr val="bg1"/>
                </a:solidFill>
                <a:latin typeface="Calibri" panose="020F0502020204030204" pitchFamily="34" charset="0"/>
              </a:rPr>
              <a:t>2. Through healing, comfort, and provision in times of need</a:t>
            </a:r>
          </a:p>
          <a:p>
            <a:pPr marL="0" indent="0" algn="just">
              <a:buNone/>
            </a:pPr>
            <a:r>
              <a:rPr lang="en-US" dirty="0">
                <a:solidFill>
                  <a:schemeClr val="bg1"/>
                </a:solidFill>
                <a:latin typeface="Calibri" panose="020F0502020204030204" pitchFamily="34" charset="0"/>
              </a:rPr>
              <a:t>Mercy is not getting the penalty that we deserve</a:t>
            </a:r>
          </a:p>
        </p:txBody>
      </p:sp>
    </p:spTree>
    <p:extLst>
      <p:ext uri="{BB962C8B-B14F-4D97-AF65-F5344CB8AC3E}">
        <p14:creationId xmlns:p14="http://schemas.microsoft.com/office/powerpoint/2010/main" val="422918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VII. Receive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Receive Mercy and Grace (16c)</a:t>
            </a:r>
          </a:p>
          <a:p>
            <a:pPr marL="0" indent="0" algn="just">
              <a:buNone/>
            </a:pPr>
            <a:endParaRPr lang="en-US" sz="1400" dirty="0">
              <a:solidFill>
                <a:schemeClr val="bg1"/>
              </a:solidFill>
              <a:latin typeface="Calibri" panose="020F0502020204030204" pitchFamily="34" charset="0"/>
            </a:endParaRPr>
          </a:p>
          <a:p>
            <a:pPr marL="0" indent="0" algn="just">
              <a:buNone/>
            </a:pPr>
            <a:r>
              <a:rPr lang="en-US" sz="2400" dirty="0" err="1">
                <a:solidFill>
                  <a:schemeClr val="bg1"/>
                </a:solidFill>
                <a:effectLst/>
                <a:latin typeface="Calibri" panose="020F0502020204030204" pitchFamily="34" charset="0"/>
                <a:ea typeface="Calibri" panose="020F0502020204030204" pitchFamily="34" charset="0"/>
              </a:rPr>
              <a:t>Labōmen</a:t>
            </a:r>
            <a:r>
              <a:rPr lang="en-US" sz="2400" dirty="0">
                <a:solidFill>
                  <a:schemeClr val="bg1"/>
                </a:solidFill>
                <a:effectLst/>
                <a:latin typeface="Calibri" panose="020F0502020204030204" pitchFamily="34" charset="0"/>
                <a:ea typeface="Calibri" panose="020F0502020204030204" pitchFamily="34" charset="0"/>
              </a:rPr>
              <a:t> – “to accept”, “to catch”, “to call to”, “to hold, “to receive”, “to take up”</a:t>
            </a:r>
            <a:endParaRPr lang="en-US" sz="2400" dirty="0">
              <a:solidFill>
                <a:schemeClr val="bg1"/>
              </a:solidFill>
              <a:latin typeface="Calibri" panose="020F0502020204030204" pitchFamily="34" charset="0"/>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What is grace?</a:t>
            </a:r>
          </a:p>
          <a:p>
            <a:pPr marL="0" indent="0" algn="just">
              <a:buNone/>
            </a:pPr>
            <a:r>
              <a:rPr lang="en-US" sz="2400" dirty="0">
                <a:solidFill>
                  <a:schemeClr val="bg1"/>
                </a:solidFill>
                <a:latin typeface="Calibri" panose="020F0502020204030204" pitchFamily="34" charset="0"/>
              </a:rPr>
              <a:t>1. Common grace – God’s blessing on all His creation</a:t>
            </a:r>
          </a:p>
          <a:p>
            <a:pPr marL="0" indent="0" algn="just">
              <a:buNone/>
            </a:pPr>
            <a:r>
              <a:rPr lang="en-US" sz="2400" dirty="0">
                <a:solidFill>
                  <a:schemeClr val="bg1"/>
                </a:solidFill>
                <a:latin typeface="Calibri" panose="020F0502020204030204" pitchFamily="34" charset="0"/>
              </a:rPr>
              <a:t>2. Special grace – God’s blessing reserved for His elect</a:t>
            </a:r>
          </a:p>
          <a:p>
            <a:pPr marL="0" indent="0" algn="just">
              <a:buNone/>
            </a:pPr>
            <a:r>
              <a:rPr lang="en-US" dirty="0">
                <a:solidFill>
                  <a:schemeClr val="bg1"/>
                </a:solidFill>
                <a:latin typeface="Calibri" panose="020F0502020204030204" pitchFamily="34" charset="0"/>
              </a:rPr>
              <a:t>Grace is getting something that we do not deserve</a:t>
            </a:r>
          </a:p>
        </p:txBody>
      </p:sp>
    </p:spTree>
    <p:extLst>
      <p:ext uri="{BB962C8B-B14F-4D97-AF65-F5344CB8AC3E}">
        <p14:creationId xmlns:p14="http://schemas.microsoft.com/office/powerpoint/2010/main" val="388974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VII. Receive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Receive Mercy and Grace (16c)</a:t>
            </a:r>
          </a:p>
          <a:p>
            <a:pPr marL="0" indent="0" algn="just">
              <a:buNone/>
            </a:pPr>
            <a:r>
              <a:rPr lang="en-US" dirty="0">
                <a:solidFill>
                  <a:schemeClr val="bg1"/>
                </a:solidFill>
                <a:latin typeface="Calibri" panose="020F0502020204030204" pitchFamily="34" charset="0"/>
              </a:rPr>
              <a:t>B. Receive in Time of Need(16d)</a:t>
            </a:r>
          </a:p>
        </p:txBody>
      </p:sp>
    </p:spTree>
    <p:extLst>
      <p:ext uri="{BB962C8B-B14F-4D97-AF65-F5344CB8AC3E}">
        <p14:creationId xmlns:p14="http://schemas.microsoft.com/office/powerpoint/2010/main" val="365145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4:12-13</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indent="0" algn="just">
              <a:spcBef>
                <a:spcPts val="0"/>
              </a:spcBef>
              <a:buNone/>
            </a:pPr>
            <a:r>
              <a:rPr lang="en-US" sz="3600" b="1" baseline="30000" dirty="0">
                <a:solidFill>
                  <a:schemeClr val="bg1"/>
                </a:solidFill>
                <a:effectLst/>
                <a:latin typeface="Calibri" panose="020F0502020204030204" pitchFamily="34" charset="0"/>
                <a:ea typeface="Calibri" panose="020F0502020204030204" pitchFamily="34" charset="0"/>
              </a:rPr>
              <a:t>12 </a:t>
            </a:r>
            <a:r>
              <a:rPr lang="en-US" sz="3600" dirty="0">
                <a:solidFill>
                  <a:schemeClr val="bg1"/>
                </a:solidFill>
                <a:effectLst/>
                <a:latin typeface="Calibri" panose="020F0502020204030204" pitchFamily="34" charset="0"/>
                <a:ea typeface="Calibri" panose="020F0502020204030204" pitchFamily="34" charset="0"/>
              </a:rPr>
              <a:t>For the word of God is living and active and sharper than any two-edged sword, and piercing as far as the division of soul and spirit, of both joints and marrow, and able to judge the thoughts and intentions of the heart. </a:t>
            </a:r>
            <a:r>
              <a:rPr lang="en-US" sz="3600" b="1" baseline="30000" dirty="0">
                <a:solidFill>
                  <a:schemeClr val="bg1"/>
                </a:solidFill>
                <a:effectLst/>
                <a:latin typeface="Calibri" panose="020F0502020204030204" pitchFamily="34" charset="0"/>
                <a:ea typeface="Calibri" panose="020F0502020204030204" pitchFamily="34" charset="0"/>
              </a:rPr>
              <a:t>13 </a:t>
            </a:r>
            <a:r>
              <a:rPr lang="en-US" sz="3600" dirty="0">
                <a:solidFill>
                  <a:schemeClr val="bg1"/>
                </a:solidFill>
                <a:effectLst/>
                <a:latin typeface="Calibri" panose="020F0502020204030204" pitchFamily="34" charset="0"/>
                <a:ea typeface="Calibri" panose="020F0502020204030204" pitchFamily="34" charset="0"/>
              </a:rPr>
              <a:t>And there is no creature hidden from His sight, but all things are open and laid bare to the eyes of Him with whom we have to do.</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4:1-3</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983159"/>
          </a:xfrm>
        </p:spPr>
        <p:txBody>
          <a:bodyPr>
            <a:noAutofit/>
          </a:bodyPr>
          <a:lstStyle/>
          <a:p>
            <a:pPr marL="0" indent="0" algn="just">
              <a:spcBef>
                <a:spcPts val="0"/>
              </a:spcBef>
              <a:buNone/>
            </a:pPr>
            <a:r>
              <a:rPr lang="en-US" sz="3600" baseline="30000" dirty="0">
                <a:solidFill>
                  <a:schemeClr val="bg1"/>
                </a:solidFill>
                <a:effectLst/>
                <a:latin typeface="Calibri" panose="020F0502020204030204" pitchFamily="34" charset="0"/>
                <a:ea typeface="Times New Roman" panose="02020603050405020304" pitchFamily="18" charset="0"/>
              </a:rPr>
              <a:t>1</a:t>
            </a:r>
            <a:r>
              <a:rPr lang="en-US" sz="3600" baseline="30000" dirty="0">
                <a:solidFill>
                  <a:schemeClr val="bg1"/>
                </a:solidFill>
                <a:latin typeface="Calibri" panose="020F0502020204030204" pitchFamily="34" charset="0"/>
                <a:ea typeface="Times New Roman" panose="02020603050405020304" pitchFamily="18" charset="0"/>
              </a:rPr>
              <a:t> </a:t>
            </a:r>
            <a:r>
              <a:rPr lang="en-US" sz="3600" dirty="0">
                <a:solidFill>
                  <a:schemeClr val="bg1"/>
                </a:solidFill>
                <a:effectLst/>
                <a:latin typeface="Calibri" panose="020F0502020204030204" pitchFamily="34" charset="0"/>
                <a:ea typeface="Times New Roman" panose="02020603050405020304" pitchFamily="18" charset="0"/>
              </a:rPr>
              <a:t>Therefore, let us fear if, while a promise remains of entering His rest, any one of you may seem to have come short of it. </a:t>
            </a:r>
            <a:r>
              <a:rPr lang="en-US" sz="3600" b="1" baseline="30000" dirty="0">
                <a:solidFill>
                  <a:schemeClr val="bg1"/>
                </a:solidFill>
                <a:effectLst/>
                <a:latin typeface="Calibri" panose="020F0502020204030204" pitchFamily="34" charset="0"/>
                <a:ea typeface="Times New Roman" panose="02020603050405020304" pitchFamily="18" charset="0"/>
              </a:rPr>
              <a:t>2 </a:t>
            </a:r>
            <a:r>
              <a:rPr lang="en-US" sz="3600" dirty="0">
                <a:solidFill>
                  <a:schemeClr val="bg1"/>
                </a:solidFill>
                <a:effectLst/>
                <a:latin typeface="Calibri" panose="020F0502020204030204" pitchFamily="34" charset="0"/>
                <a:ea typeface="Times New Roman" panose="02020603050405020304" pitchFamily="18" charset="0"/>
              </a:rPr>
              <a:t>For indeed we have had good news preached to us, just as they also; but the word they heard did not profit them, because it was not united by faith in those who heard. </a:t>
            </a:r>
            <a:r>
              <a:rPr lang="en-US" sz="3600" b="1" baseline="30000" dirty="0">
                <a:solidFill>
                  <a:schemeClr val="bg1"/>
                </a:solidFill>
                <a:effectLst/>
                <a:latin typeface="Calibri" panose="020F0502020204030204" pitchFamily="34" charset="0"/>
                <a:ea typeface="Times New Roman" panose="02020603050405020304" pitchFamily="18" charset="0"/>
              </a:rPr>
              <a:t>3 </a:t>
            </a:r>
            <a:r>
              <a:rPr lang="en-US" sz="3600" dirty="0">
                <a:solidFill>
                  <a:schemeClr val="bg1"/>
                </a:solidFill>
                <a:effectLst/>
                <a:latin typeface="Calibri" panose="020F0502020204030204" pitchFamily="34" charset="0"/>
                <a:ea typeface="Times New Roman" panose="02020603050405020304" pitchFamily="18" charset="0"/>
              </a:rPr>
              <a:t>For we who have believed enter that rest, just as He has said, “</a:t>
            </a:r>
            <a:r>
              <a:rPr lang="en-US" sz="3600" cap="small" dirty="0">
                <a:solidFill>
                  <a:schemeClr val="bg1"/>
                </a:solidFill>
                <a:effectLst/>
                <a:latin typeface="Calibri" panose="020F0502020204030204" pitchFamily="34" charset="0"/>
                <a:ea typeface="Times New Roman" panose="02020603050405020304" pitchFamily="18" charset="0"/>
              </a:rPr>
              <a:t>As I swore in My wrath</a:t>
            </a:r>
            <a:r>
              <a:rPr lang="en-US" sz="3600" dirty="0">
                <a:solidFill>
                  <a:schemeClr val="bg1"/>
                </a:solidFill>
                <a:effectLst/>
                <a:latin typeface="Calibri" panose="020F0502020204030204" pitchFamily="34" charset="0"/>
                <a:ea typeface="Times New Roman" panose="02020603050405020304" pitchFamily="18" charset="0"/>
              </a:rPr>
              <a:t>, </a:t>
            </a:r>
            <a:r>
              <a:rPr lang="en-US" sz="3600" cap="small" dirty="0">
                <a:solidFill>
                  <a:schemeClr val="bg1"/>
                </a:solidFill>
                <a:effectLst/>
                <a:latin typeface="Calibri" panose="020F0502020204030204" pitchFamily="34" charset="0"/>
                <a:ea typeface="Times New Roman" panose="02020603050405020304" pitchFamily="18" charset="0"/>
              </a:rPr>
              <a:t>They shall not enter My rest</a:t>
            </a:r>
            <a:r>
              <a:rPr lang="en-US" sz="3600" dirty="0">
                <a:solidFill>
                  <a:schemeClr val="bg1"/>
                </a:solidFill>
                <a:effectLst/>
                <a:latin typeface="Calibri" panose="020F0502020204030204" pitchFamily="34" charset="0"/>
                <a:ea typeface="Times New Roman" panose="02020603050405020304" pitchFamily="18" charset="0"/>
              </a:rPr>
              <a:t>,” although His works were finished from the foundation of the world. </a:t>
            </a:r>
            <a:endParaRPr lang="en-US" sz="36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51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4:4-6</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indent="0" algn="just">
              <a:spcBef>
                <a:spcPts val="0"/>
              </a:spcBef>
              <a:buNone/>
            </a:pPr>
            <a:r>
              <a:rPr lang="en-US" sz="3600" b="1" baseline="30000" dirty="0">
                <a:solidFill>
                  <a:schemeClr val="bg1"/>
                </a:solidFill>
                <a:effectLst/>
                <a:latin typeface="Calibri" panose="020F0502020204030204" pitchFamily="34" charset="0"/>
                <a:ea typeface="Times New Roman" panose="02020603050405020304" pitchFamily="18" charset="0"/>
              </a:rPr>
              <a:t>4 </a:t>
            </a:r>
            <a:r>
              <a:rPr lang="en-US" sz="3600" dirty="0">
                <a:solidFill>
                  <a:schemeClr val="bg1"/>
                </a:solidFill>
                <a:effectLst/>
                <a:latin typeface="Calibri" panose="020F0502020204030204" pitchFamily="34" charset="0"/>
                <a:ea typeface="Times New Roman" panose="02020603050405020304" pitchFamily="18" charset="0"/>
              </a:rPr>
              <a:t>For He has said somewhere concerning the seventh </a:t>
            </a:r>
            <a:r>
              <a:rPr lang="en-US" sz="3600" i="1" dirty="0">
                <a:solidFill>
                  <a:schemeClr val="bg1"/>
                </a:solidFill>
                <a:effectLst/>
                <a:latin typeface="Calibri" panose="020F0502020204030204" pitchFamily="34" charset="0"/>
                <a:ea typeface="Times New Roman" panose="02020603050405020304" pitchFamily="18" charset="0"/>
              </a:rPr>
              <a:t>day</a:t>
            </a:r>
            <a:r>
              <a:rPr lang="en-US" sz="3600" dirty="0">
                <a:solidFill>
                  <a:schemeClr val="bg1"/>
                </a:solidFill>
                <a:effectLst/>
                <a:latin typeface="Calibri" panose="020F0502020204030204" pitchFamily="34" charset="0"/>
                <a:ea typeface="Times New Roman" panose="02020603050405020304" pitchFamily="18" charset="0"/>
              </a:rPr>
              <a:t>: “</a:t>
            </a:r>
            <a:r>
              <a:rPr lang="en-US" sz="3600" cap="small" dirty="0">
                <a:solidFill>
                  <a:schemeClr val="bg1"/>
                </a:solidFill>
                <a:effectLst/>
                <a:latin typeface="Calibri" panose="020F0502020204030204" pitchFamily="34" charset="0"/>
                <a:ea typeface="Times New Roman" panose="02020603050405020304" pitchFamily="18" charset="0"/>
              </a:rPr>
              <a:t>And God</a:t>
            </a:r>
            <a:r>
              <a:rPr lang="en-US" sz="3600" dirty="0">
                <a:solidFill>
                  <a:schemeClr val="bg1"/>
                </a:solidFill>
                <a:effectLst/>
                <a:latin typeface="Calibri" panose="020F0502020204030204" pitchFamily="34" charset="0"/>
                <a:ea typeface="Times New Roman" panose="02020603050405020304" pitchFamily="18" charset="0"/>
              </a:rPr>
              <a:t> </a:t>
            </a:r>
            <a:r>
              <a:rPr lang="en-US" sz="3600" cap="small" dirty="0">
                <a:solidFill>
                  <a:schemeClr val="bg1"/>
                </a:solidFill>
                <a:effectLst/>
                <a:latin typeface="Calibri" panose="020F0502020204030204" pitchFamily="34" charset="0"/>
                <a:ea typeface="Times New Roman" panose="02020603050405020304" pitchFamily="18" charset="0"/>
              </a:rPr>
              <a:t>rested on the seventh day from all His works</a:t>
            </a:r>
            <a:r>
              <a:rPr lang="en-US" sz="3600" dirty="0">
                <a:solidFill>
                  <a:schemeClr val="bg1"/>
                </a:solidFill>
                <a:effectLst/>
                <a:latin typeface="Calibri" panose="020F0502020204030204" pitchFamily="34" charset="0"/>
                <a:ea typeface="Times New Roman" panose="02020603050405020304" pitchFamily="18" charset="0"/>
              </a:rPr>
              <a:t>”; </a:t>
            </a:r>
            <a:r>
              <a:rPr lang="en-US" sz="3600" b="1" baseline="30000" dirty="0">
                <a:solidFill>
                  <a:schemeClr val="bg1"/>
                </a:solidFill>
                <a:effectLst/>
                <a:latin typeface="Calibri" panose="020F0502020204030204" pitchFamily="34" charset="0"/>
                <a:ea typeface="Times New Roman" panose="02020603050405020304" pitchFamily="18" charset="0"/>
              </a:rPr>
              <a:t>5 </a:t>
            </a:r>
            <a:r>
              <a:rPr lang="en-US" sz="3600" dirty="0">
                <a:solidFill>
                  <a:schemeClr val="bg1"/>
                </a:solidFill>
                <a:effectLst/>
                <a:latin typeface="Calibri" panose="020F0502020204030204" pitchFamily="34" charset="0"/>
                <a:ea typeface="Times New Roman" panose="02020603050405020304" pitchFamily="18" charset="0"/>
              </a:rPr>
              <a:t>and again in this </a:t>
            </a:r>
            <a:r>
              <a:rPr lang="en-US" sz="3600" i="1" dirty="0">
                <a:solidFill>
                  <a:schemeClr val="bg1"/>
                </a:solidFill>
                <a:effectLst/>
                <a:latin typeface="Calibri" panose="020F0502020204030204" pitchFamily="34" charset="0"/>
                <a:ea typeface="Times New Roman" panose="02020603050405020304" pitchFamily="18" charset="0"/>
              </a:rPr>
              <a:t>passage</a:t>
            </a:r>
            <a:r>
              <a:rPr lang="en-US" sz="3600" dirty="0">
                <a:solidFill>
                  <a:schemeClr val="bg1"/>
                </a:solidFill>
                <a:effectLst/>
                <a:latin typeface="Calibri" panose="020F0502020204030204" pitchFamily="34" charset="0"/>
                <a:ea typeface="Times New Roman" panose="02020603050405020304" pitchFamily="18" charset="0"/>
              </a:rPr>
              <a:t>, “</a:t>
            </a:r>
            <a:r>
              <a:rPr lang="en-US" sz="3600" cap="small" dirty="0">
                <a:solidFill>
                  <a:schemeClr val="bg1"/>
                </a:solidFill>
                <a:effectLst/>
                <a:latin typeface="Calibri" panose="020F0502020204030204" pitchFamily="34" charset="0"/>
                <a:ea typeface="Times New Roman" panose="02020603050405020304" pitchFamily="18" charset="0"/>
              </a:rPr>
              <a:t>They shall not enter My rest</a:t>
            </a:r>
            <a:r>
              <a:rPr lang="en-US" sz="3600" dirty="0">
                <a:solidFill>
                  <a:schemeClr val="bg1"/>
                </a:solidFill>
                <a:effectLst/>
                <a:latin typeface="Calibri" panose="020F0502020204030204" pitchFamily="34" charset="0"/>
                <a:ea typeface="Times New Roman" panose="02020603050405020304" pitchFamily="18" charset="0"/>
              </a:rPr>
              <a:t>.” </a:t>
            </a:r>
            <a:r>
              <a:rPr lang="en-US" sz="3600" b="1" baseline="30000" dirty="0">
                <a:solidFill>
                  <a:schemeClr val="bg1"/>
                </a:solidFill>
                <a:effectLst/>
                <a:latin typeface="Calibri" panose="020F0502020204030204" pitchFamily="34" charset="0"/>
                <a:ea typeface="Times New Roman" panose="02020603050405020304" pitchFamily="18" charset="0"/>
              </a:rPr>
              <a:t>6 </a:t>
            </a:r>
            <a:r>
              <a:rPr lang="en-US" sz="3600" dirty="0">
                <a:solidFill>
                  <a:schemeClr val="bg1"/>
                </a:solidFill>
                <a:effectLst/>
                <a:latin typeface="Calibri" panose="020F0502020204030204" pitchFamily="34" charset="0"/>
                <a:ea typeface="Times New Roman" panose="02020603050405020304" pitchFamily="18" charset="0"/>
              </a:rPr>
              <a:t>Therefore, since it remains for some to enter it, and those who formerly had good news preached to them failed to enter because of disobedience.</a:t>
            </a:r>
            <a:endParaRPr lang="en-US" sz="36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80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VII. Receive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Receive Mercy and Grace (16c)</a:t>
            </a:r>
          </a:p>
          <a:p>
            <a:pPr marL="0" indent="0" algn="just">
              <a:buNone/>
            </a:pPr>
            <a:r>
              <a:rPr lang="en-US" dirty="0">
                <a:solidFill>
                  <a:schemeClr val="bg1"/>
                </a:solidFill>
                <a:latin typeface="Calibri" panose="020F0502020204030204" pitchFamily="34" charset="0"/>
              </a:rPr>
              <a:t>B. Receive in Time of Need(16d)</a:t>
            </a:r>
          </a:p>
          <a:p>
            <a:pPr marL="0" indent="0" algn="just">
              <a:buNone/>
            </a:pPr>
            <a:endParaRPr lang="en-US" sz="1400" dirty="0">
              <a:solidFill>
                <a:schemeClr val="bg1"/>
              </a:solidFill>
              <a:latin typeface="Calibri" panose="020F0502020204030204" pitchFamily="34" charset="0"/>
            </a:endParaRPr>
          </a:p>
          <a:p>
            <a:pPr marL="0" indent="0" algn="just">
              <a:buNone/>
            </a:pPr>
            <a:r>
              <a:rPr lang="en-US" sz="2400" dirty="0" err="1">
                <a:solidFill>
                  <a:schemeClr val="bg1"/>
                </a:solidFill>
                <a:effectLst/>
                <a:latin typeface="Calibri" panose="020F0502020204030204" pitchFamily="34" charset="0"/>
                <a:ea typeface="Calibri" panose="020F0502020204030204" pitchFamily="34" charset="0"/>
              </a:rPr>
              <a:t>boetheia</a:t>
            </a:r>
            <a:r>
              <a:rPr lang="en-US" sz="2400" dirty="0">
                <a:solidFill>
                  <a:schemeClr val="bg1"/>
                </a:solidFill>
                <a:effectLst/>
                <a:latin typeface="Calibri" panose="020F0502020204030204" pitchFamily="34" charset="0"/>
                <a:ea typeface="Calibri" panose="020F0502020204030204" pitchFamily="34" charset="0"/>
              </a:rPr>
              <a:t> – “critical </a:t>
            </a:r>
            <a:r>
              <a:rPr lang="en-US" sz="2400" dirty="0" err="1">
                <a:solidFill>
                  <a:schemeClr val="bg1"/>
                </a:solidFill>
                <a:effectLst/>
                <a:latin typeface="Calibri" panose="020F0502020204030204" pitchFamily="34" charset="0"/>
                <a:ea typeface="Calibri" panose="020F0502020204030204" pitchFamily="34" charset="0"/>
              </a:rPr>
              <a:t>assitance</a:t>
            </a:r>
            <a:r>
              <a:rPr lang="en-US" sz="2400" dirty="0">
                <a:solidFill>
                  <a:schemeClr val="bg1"/>
                </a:solidFill>
                <a:effectLst/>
                <a:latin typeface="Calibri" panose="020F0502020204030204" pitchFamily="34" charset="0"/>
                <a:ea typeface="Calibri" panose="020F0502020204030204" pitchFamily="34" charset="0"/>
              </a:rPr>
              <a:t>”, “in an urgent situation”</a:t>
            </a:r>
          </a:p>
        </p:txBody>
      </p:sp>
    </p:spTree>
    <p:extLst>
      <p:ext uri="{BB962C8B-B14F-4D97-AF65-F5344CB8AC3E}">
        <p14:creationId xmlns:p14="http://schemas.microsoft.com/office/powerpoint/2010/main" val="91125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Act 27:17</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indent="0" algn="just">
              <a:buNone/>
            </a:pPr>
            <a:r>
              <a:rPr lang="en-US" sz="3600" dirty="0">
                <a:solidFill>
                  <a:schemeClr val="bg1"/>
                </a:solidFill>
                <a:effectLst/>
                <a:latin typeface="Calibri" panose="020F0502020204030204" pitchFamily="34" charset="0"/>
                <a:ea typeface="Calibri" panose="020F0502020204030204" pitchFamily="34" charset="0"/>
              </a:rPr>
              <a:t>After they had hoisted it up, they used </a:t>
            </a:r>
            <a:r>
              <a:rPr lang="en-US" sz="3600" b="1" dirty="0">
                <a:solidFill>
                  <a:schemeClr val="bg1"/>
                </a:solidFill>
                <a:effectLst/>
                <a:latin typeface="Calibri" panose="020F0502020204030204" pitchFamily="34" charset="0"/>
                <a:ea typeface="Calibri" panose="020F0502020204030204" pitchFamily="34" charset="0"/>
              </a:rPr>
              <a:t>supporting</a:t>
            </a:r>
            <a:r>
              <a:rPr lang="en-US" sz="3600" dirty="0">
                <a:solidFill>
                  <a:schemeClr val="bg1"/>
                </a:solidFill>
                <a:effectLst/>
                <a:latin typeface="Calibri" panose="020F0502020204030204" pitchFamily="34" charset="0"/>
                <a:ea typeface="Calibri" panose="020F0502020204030204" pitchFamily="34" charset="0"/>
              </a:rPr>
              <a:t> [help] cables in undergirding the ship; and fearing that they might run aground on </a:t>
            </a:r>
            <a:r>
              <a:rPr lang="en-US" sz="3600" i="1" dirty="0">
                <a:solidFill>
                  <a:schemeClr val="bg1"/>
                </a:solidFill>
                <a:effectLst/>
                <a:latin typeface="Calibri" panose="020F0502020204030204" pitchFamily="34" charset="0"/>
                <a:ea typeface="Calibri" panose="020F0502020204030204" pitchFamily="34" charset="0"/>
              </a:rPr>
              <a:t>the shallows</a:t>
            </a:r>
            <a:r>
              <a:rPr lang="en-US" sz="3600" dirty="0">
                <a:solidFill>
                  <a:schemeClr val="bg1"/>
                </a:solidFill>
                <a:effectLst/>
                <a:latin typeface="Calibri" panose="020F0502020204030204" pitchFamily="34" charset="0"/>
                <a:ea typeface="Calibri" panose="020F0502020204030204" pitchFamily="34" charset="0"/>
              </a:rPr>
              <a:t> of </a:t>
            </a:r>
            <a:r>
              <a:rPr lang="en-US" sz="3600" dirty="0" err="1">
                <a:solidFill>
                  <a:schemeClr val="bg1"/>
                </a:solidFill>
                <a:effectLst/>
                <a:latin typeface="Calibri" panose="020F0502020204030204" pitchFamily="34" charset="0"/>
                <a:ea typeface="Calibri" panose="020F0502020204030204" pitchFamily="34" charset="0"/>
              </a:rPr>
              <a:t>Syrtis</a:t>
            </a:r>
            <a:r>
              <a:rPr lang="en-US" sz="3600" dirty="0">
                <a:solidFill>
                  <a:schemeClr val="bg1"/>
                </a:solidFill>
                <a:effectLst/>
                <a:latin typeface="Calibri" panose="020F0502020204030204" pitchFamily="34" charset="0"/>
                <a:ea typeface="Calibri" panose="020F0502020204030204" pitchFamily="34" charset="0"/>
              </a:rPr>
              <a:t>, they let down the sea anchor and in this way let themselves be driven along.</a:t>
            </a:r>
            <a:endParaRPr lang="en-US"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4856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James 4:6-8</a:t>
            </a:r>
            <a:endParaRPr lang="en-US" dirty="0">
              <a:solidFill>
                <a:schemeClr val="bg1">
                  <a:lumMod val="95000"/>
                </a:schemeClr>
              </a:solidFill>
              <a:effectLst/>
            </a:endParaRPr>
          </a:p>
        </p:txBody>
      </p:sp>
      <p:sp>
        <p:nvSpPr>
          <p:cNvPr id="3" name="Content Placeholder 2"/>
          <p:cNvSpPr>
            <a:spLocks noGrp="1"/>
          </p:cNvSpPr>
          <p:nvPr>
            <p:ph idx="1"/>
          </p:nvPr>
        </p:nvSpPr>
        <p:spPr>
          <a:xfrm>
            <a:off x="609601" y="1417641"/>
            <a:ext cx="10972800" cy="4830763"/>
          </a:xfrm>
        </p:spPr>
        <p:txBody>
          <a:bodyPr>
            <a:noAutofit/>
          </a:bodyPr>
          <a:lstStyle/>
          <a:p>
            <a:pPr marL="0" marR="0" indent="0" algn="just">
              <a:spcBef>
                <a:spcPts val="0"/>
              </a:spcBef>
              <a:spcAft>
                <a:spcPts val="0"/>
              </a:spcAft>
              <a:buNone/>
            </a:pPr>
            <a:r>
              <a:rPr lang="en-US" sz="3600" b="1" baseline="30000" dirty="0">
                <a:solidFill>
                  <a:schemeClr val="bg1"/>
                </a:solidFill>
                <a:effectLst/>
                <a:latin typeface="Calibri" panose="020F0502020204030204" pitchFamily="34" charset="0"/>
                <a:ea typeface="Times New Roman" panose="02020603050405020304" pitchFamily="18" charset="0"/>
              </a:rPr>
              <a:t>6 </a:t>
            </a:r>
            <a:r>
              <a:rPr lang="en-US" sz="3600" dirty="0">
                <a:solidFill>
                  <a:schemeClr val="bg1"/>
                </a:solidFill>
                <a:effectLst/>
                <a:latin typeface="Calibri" panose="020F0502020204030204" pitchFamily="34" charset="0"/>
                <a:ea typeface="Times New Roman" panose="02020603050405020304" pitchFamily="18" charset="0"/>
              </a:rPr>
              <a:t>But He gives a greater grace. Therefore </a:t>
            </a:r>
            <a:r>
              <a:rPr lang="en-US" sz="3600" i="1" dirty="0">
                <a:solidFill>
                  <a:schemeClr val="bg1"/>
                </a:solidFill>
                <a:effectLst/>
                <a:latin typeface="Calibri" panose="020F0502020204030204" pitchFamily="34" charset="0"/>
                <a:ea typeface="Times New Roman" panose="02020603050405020304" pitchFamily="18" charset="0"/>
              </a:rPr>
              <a:t>it</a:t>
            </a:r>
            <a:r>
              <a:rPr lang="en-US" sz="3600" dirty="0">
                <a:solidFill>
                  <a:schemeClr val="bg1"/>
                </a:solidFill>
                <a:effectLst/>
                <a:latin typeface="Calibri" panose="020F0502020204030204" pitchFamily="34" charset="0"/>
                <a:ea typeface="Times New Roman" panose="02020603050405020304" pitchFamily="18" charset="0"/>
              </a:rPr>
              <a:t> says, “</a:t>
            </a:r>
            <a:r>
              <a:rPr lang="en-US" sz="3600" cap="small" dirty="0">
                <a:solidFill>
                  <a:schemeClr val="bg1"/>
                </a:solidFill>
                <a:effectLst/>
                <a:latin typeface="Calibri" panose="020F0502020204030204" pitchFamily="34" charset="0"/>
                <a:ea typeface="Times New Roman" panose="02020603050405020304" pitchFamily="18" charset="0"/>
              </a:rPr>
              <a:t>God is opposed to the proud, but gives grace to the humble</a:t>
            </a:r>
            <a:r>
              <a:rPr lang="en-US" sz="3600" dirty="0">
                <a:solidFill>
                  <a:schemeClr val="bg1"/>
                </a:solidFill>
                <a:effectLst/>
                <a:latin typeface="Calibri" panose="020F0502020204030204" pitchFamily="34" charset="0"/>
                <a:ea typeface="Times New Roman" panose="02020603050405020304" pitchFamily="18" charset="0"/>
              </a:rPr>
              <a:t>.” </a:t>
            </a:r>
            <a:r>
              <a:rPr lang="en-US" sz="3600" b="1" baseline="30000" dirty="0">
                <a:solidFill>
                  <a:schemeClr val="bg1"/>
                </a:solidFill>
                <a:effectLst/>
                <a:latin typeface="Calibri" panose="020F0502020204030204" pitchFamily="34" charset="0"/>
                <a:ea typeface="Times New Roman" panose="02020603050405020304" pitchFamily="18" charset="0"/>
              </a:rPr>
              <a:t>7 </a:t>
            </a:r>
            <a:r>
              <a:rPr lang="en-US" sz="3600" dirty="0">
                <a:solidFill>
                  <a:schemeClr val="bg1"/>
                </a:solidFill>
                <a:effectLst/>
                <a:latin typeface="Calibri" panose="020F0502020204030204" pitchFamily="34" charset="0"/>
                <a:ea typeface="Times New Roman" panose="02020603050405020304" pitchFamily="18" charset="0"/>
              </a:rPr>
              <a:t>Submit therefore to God. Resist the devil and he will flee from you. </a:t>
            </a:r>
            <a:r>
              <a:rPr lang="en-US" sz="3600" b="1" baseline="30000" dirty="0">
                <a:solidFill>
                  <a:schemeClr val="bg1"/>
                </a:solidFill>
                <a:effectLst/>
                <a:latin typeface="Calibri" panose="020F0502020204030204" pitchFamily="34" charset="0"/>
                <a:ea typeface="Times New Roman" panose="02020603050405020304" pitchFamily="18" charset="0"/>
              </a:rPr>
              <a:t>8 </a:t>
            </a:r>
            <a:r>
              <a:rPr lang="en-US" sz="3600" dirty="0">
                <a:solidFill>
                  <a:schemeClr val="bg1"/>
                </a:solidFill>
                <a:effectLst/>
                <a:latin typeface="Calibri" panose="020F0502020204030204" pitchFamily="34" charset="0"/>
                <a:ea typeface="Times New Roman" panose="02020603050405020304" pitchFamily="18" charset="0"/>
              </a:rPr>
              <a:t>Draw near to God and He will draw near to you. Cleanse your hands, you sinners; and purify your hearts, you double-minded.</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22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5DCACAF-4483-4602-9C98-89464914B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Subtitle 2"/>
          <p:cNvSpPr>
            <a:spLocks noGrp="1"/>
          </p:cNvSpPr>
          <p:nvPr>
            <p:ph type="subTitle" idx="1"/>
          </p:nvPr>
        </p:nvSpPr>
        <p:spPr>
          <a:xfrm>
            <a:off x="6705600" y="1600200"/>
            <a:ext cx="3810000" cy="755015"/>
          </a:xfrm>
        </p:spPr>
        <p:txBody>
          <a:bodyPr/>
          <a:lstStyle/>
          <a:p>
            <a:r>
              <a:rPr lang="en-US" b="1" dirty="0">
                <a:solidFill>
                  <a:schemeClr val="bg1"/>
                </a:solidFill>
              </a:rPr>
              <a:t>Hebrews 4:12-16</a:t>
            </a:r>
          </a:p>
        </p:txBody>
      </p:sp>
      <p:sp>
        <p:nvSpPr>
          <p:cNvPr id="2" name="Title 1"/>
          <p:cNvSpPr>
            <a:spLocks noGrp="1"/>
          </p:cNvSpPr>
          <p:nvPr>
            <p:ph type="ctrTitle"/>
          </p:nvPr>
        </p:nvSpPr>
        <p:spPr>
          <a:xfrm>
            <a:off x="5715000" y="345077"/>
            <a:ext cx="5791200" cy="1143000"/>
          </a:xfrm>
        </p:spPr>
        <p:txBody>
          <a:bodyPr>
            <a:normAutofit fontScale="90000"/>
          </a:bodyPr>
          <a:lstStyle/>
          <a:p>
            <a:r>
              <a:rPr lang="en-US" b="1" dirty="0">
                <a:solidFill>
                  <a:schemeClr val="bg1"/>
                </a:solidFill>
              </a:rPr>
              <a:t>Preparation for God’s Rest Part 3: The Grace of God</a:t>
            </a:r>
          </a:p>
        </p:txBody>
      </p:sp>
      <p:sp>
        <p:nvSpPr>
          <p:cNvPr id="6" name="Subtitle 2">
            <a:extLst>
              <a:ext uri="{FF2B5EF4-FFF2-40B4-BE49-F238E27FC236}">
                <a16:creationId xmlns:a16="http://schemas.microsoft.com/office/drawing/2014/main" id="{002FF98C-D99E-445F-9152-9122F615FD05}"/>
              </a:ext>
            </a:extLst>
          </p:cNvPr>
          <p:cNvSpPr txBox="1">
            <a:spLocks/>
          </p:cNvSpPr>
          <p:nvPr/>
        </p:nvSpPr>
        <p:spPr>
          <a:xfrm>
            <a:off x="6934200" y="5744845"/>
            <a:ext cx="3810000" cy="7550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schemeClr val="bg1"/>
                </a:solidFill>
              </a:rPr>
              <a:t>February 13, 2022</a:t>
            </a:r>
          </a:p>
        </p:txBody>
      </p:sp>
    </p:spTree>
    <p:extLst>
      <p:ext uri="{BB962C8B-B14F-4D97-AF65-F5344CB8AC3E}">
        <p14:creationId xmlns:p14="http://schemas.microsoft.com/office/powerpoint/2010/main" val="119052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Hebrews 4:14-16</a:t>
            </a:r>
            <a:endParaRPr lang="en-US" dirty="0">
              <a:solidFill>
                <a:schemeClr val="bg1">
                  <a:lumMod val="95000"/>
                </a:schemeClr>
              </a:solidFill>
              <a:effectLst/>
            </a:endParaRPr>
          </a:p>
        </p:txBody>
      </p:sp>
      <p:sp>
        <p:nvSpPr>
          <p:cNvPr id="3" name="Content Placeholder 2"/>
          <p:cNvSpPr>
            <a:spLocks noGrp="1"/>
          </p:cNvSpPr>
          <p:nvPr>
            <p:ph idx="1"/>
          </p:nvPr>
        </p:nvSpPr>
        <p:spPr>
          <a:xfrm>
            <a:off x="609600" y="1417641"/>
            <a:ext cx="10972800" cy="4830763"/>
          </a:xfrm>
        </p:spPr>
        <p:txBody>
          <a:bodyPr>
            <a:noAutofit/>
          </a:bodyPr>
          <a:lstStyle/>
          <a:p>
            <a:pPr marL="0" indent="0" algn="just">
              <a:spcBef>
                <a:spcPts val="0"/>
              </a:spcBef>
              <a:buNone/>
            </a:pPr>
            <a:r>
              <a:rPr lang="en-US" sz="3600" b="1" baseline="30000" dirty="0">
                <a:solidFill>
                  <a:schemeClr val="bg1"/>
                </a:solidFill>
                <a:effectLst/>
                <a:latin typeface="Calibri" panose="020F0502020204030204" pitchFamily="34" charset="0"/>
                <a:ea typeface="Calibri" panose="020F0502020204030204" pitchFamily="34" charset="0"/>
              </a:rPr>
              <a:t>14 </a:t>
            </a:r>
            <a:r>
              <a:rPr lang="en-US" sz="3600" dirty="0">
                <a:solidFill>
                  <a:schemeClr val="bg1"/>
                </a:solidFill>
                <a:effectLst/>
                <a:latin typeface="Calibri" panose="020F0502020204030204" pitchFamily="34" charset="0"/>
                <a:ea typeface="Calibri" panose="020F0502020204030204" pitchFamily="34" charset="0"/>
              </a:rPr>
              <a:t>Therefore, since we have a great high priest who has passed through the heavens, Jesus the Son of God, let us hold fast our confession. </a:t>
            </a:r>
            <a:r>
              <a:rPr lang="en-US" sz="3600" b="1" baseline="30000" dirty="0">
                <a:solidFill>
                  <a:schemeClr val="bg1"/>
                </a:solidFill>
                <a:effectLst/>
                <a:latin typeface="Calibri" panose="020F0502020204030204" pitchFamily="34" charset="0"/>
                <a:ea typeface="Calibri" panose="020F0502020204030204" pitchFamily="34" charset="0"/>
              </a:rPr>
              <a:t>15 </a:t>
            </a:r>
            <a:r>
              <a:rPr lang="en-US" sz="3600" dirty="0">
                <a:solidFill>
                  <a:schemeClr val="bg1"/>
                </a:solidFill>
                <a:effectLst/>
                <a:latin typeface="Calibri" panose="020F0502020204030204" pitchFamily="34" charset="0"/>
                <a:ea typeface="Calibri" panose="020F0502020204030204" pitchFamily="34" charset="0"/>
              </a:rPr>
              <a:t>For we do not have a high priest who cannot sympathize with our weaknesses, but One who has been tempted in all things as </a:t>
            </a:r>
            <a:r>
              <a:rPr lang="en-US" sz="3600" i="1" dirty="0">
                <a:solidFill>
                  <a:schemeClr val="bg1"/>
                </a:solidFill>
                <a:effectLst/>
                <a:latin typeface="Calibri" panose="020F0502020204030204" pitchFamily="34" charset="0"/>
                <a:ea typeface="Calibri" panose="020F0502020204030204" pitchFamily="34" charset="0"/>
              </a:rPr>
              <a:t>we are, yet</a:t>
            </a:r>
            <a:r>
              <a:rPr lang="en-US" sz="3600" dirty="0">
                <a:solidFill>
                  <a:schemeClr val="bg1"/>
                </a:solidFill>
                <a:effectLst/>
                <a:latin typeface="Calibri" panose="020F0502020204030204" pitchFamily="34" charset="0"/>
                <a:ea typeface="Calibri" panose="020F0502020204030204" pitchFamily="34" charset="0"/>
              </a:rPr>
              <a:t> without sin. </a:t>
            </a:r>
            <a:r>
              <a:rPr lang="en-US" sz="3600" b="1" baseline="30000" dirty="0">
                <a:solidFill>
                  <a:schemeClr val="bg1"/>
                </a:solidFill>
                <a:effectLst/>
                <a:latin typeface="Calibri" panose="020F0502020204030204" pitchFamily="34" charset="0"/>
                <a:ea typeface="Calibri" panose="020F0502020204030204" pitchFamily="34" charset="0"/>
              </a:rPr>
              <a:t>16 </a:t>
            </a:r>
            <a:r>
              <a:rPr lang="en-US" sz="3600" dirty="0">
                <a:solidFill>
                  <a:schemeClr val="bg1"/>
                </a:solidFill>
                <a:effectLst/>
                <a:latin typeface="Calibri" panose="020F0502020204030204" pitchFamily="34" charset="0"/>
                <a:ea typeface="Calibri" panose="020F0502020204030204" pitchFamily="34" charset="0"/>
              </a:rPr>
              <a:t>Therefore let us draw near with confidence to the throne of grace, so that we may receive mercy and find grace to help in time of need</a:t>
            </a:r>
            <a:r>
              <a:rPr lang="en-US" sz="3800" dirty="0">
                <a:solidFill>
                  <a:schemeClr val="bg1"/>
                </a:solidFill>
                <a:effectLst/>
                <a:latin typeface="Calibri" panose="020F0502020204030204" pitchFamily="34" charset="0"/>
                <a:ea typeface="Calibri" panose="020F0502020204030204" pitchFamily="34" charset="0"/>
              </a:rPr>
              <a:t>.</a:t>
            </a:r>
            <a:endParaRPr lang="en-US" sz="3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2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I. The Word will Accomplish its task (4:12)</a:t>
            </a:r>
          </a:p>
          <a:p>
            <a:pPr marL="0" indent="0" algn="just">
              <a:spcBef>
                <a:spcPts val="0"/>
              </a:spcBef>
              <a:buNone/>
            </a:pPr>
            <a:r>
              <a:rPr lang="en-US" sz="2400" dirty="0">
                <a:solidFill>
                  <a:schemeClr val="bg1"/>
                </a:solidFill>
              </a:rPr>
              <a:t>For the word of God is living and active and sharper than any two-edged sword</a:t>
            </a: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The Word is alive (12a)</a:t>
            </a:r>
          </a:p>
          <a:p>
            <a:pPr marL="0" indent="0" algn="just">
              <a:buNone/>
            </a:pPr>
            <a:r>
              <a:rPr lang="en-US" dirty="0">
                <a:solidFill>
                  <a:schemeClr val="bg1"/>
                </a:solidFill>
                <a:latin typeface="Calibri" panose="020F0502020204030204" pitchFamily="34" charset="0"/>
              </a:rPr>
              <a:t>B. The Word is sharp (12b)</a:t>
            </a:r>
          </a:p>
          <a:p>
            <a:pPr marL="0" indent="0" algn="just">
              <a:buNone/>
            </a:pPr>
            <a:endParaRPr lang="en-US" sz="1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941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II. The Word is Accurate (4:12)</a:t>
            </a:r>
          </a:p>
          <a:p>
            <a:pPr marL="0" indent="0" algn="just">
              <a:spcBef>
                <a:spcPts val="0"/>
              </a:spcBef>
              <a:buNone/>
            </a:pPr>
            <a:r>
              <a:rPr lang="en-US" sz="2400" dirty="0">
                <a:solidFill>
                  <a:schemeClr val="bg1"/>
                </a:solidFill>
              </a:rPr>
              <a:t>And piercing as far as the division of soul and spirit, of both joints and marrow, and able to judge the thoughts and intentions of the heart.</a:t>
            </a:r>
          </a:p>
          <a:p>
            <a:pPr marL="0" indent="0" algn="just">
              <a:spcBef>
                <a:spcPts val="0"/>
              </a:spcBef>
              <a:buNone/>
            </a:pPr>
            <a:endParaRPr lang="en-US" sz="1400" dirty="0">
              <a:solidFill>
                <a:schemeClr val="bg1"/>
              </a:solidFill>
            </a:endParaRPr>
          </a:p>
          <a:p>
            <a:pPr marL="0" indent="0" algn="just">
              <a:buNone/>
            </a:pPr>
            <a:r>
              <a:rPr lang="en-US" dirty="0">
                <a:solidFill>
                  <a:schemeClr val="bg1"/>
                </a:solidFill>
                <a:latin typeface="Calibri" panose="020F0502020204030204" pitchFamily="34" charset="0"/>
              </a:rPr>
              <a:t>A. The Word is Penetrating (12c)</a:t>
            </a:r>
          </a:p>
          <a:p>
            <a:pPr marL="0" indent="0" algn="just">
              <a:buNone/>
            </a:pPr>
            <a:r>
              <a:rPr lang="en-US" dirty="0">
                <a:solidFill>
                  <a:schemeClr val="bg1"/>
                </a:solidFill>
                <a:latin typeface="Calibri" panose="020F0502020204030204" pitchFamily="34" charset="0"/>
              </a:rPr>
              <a:t>B. The Word is Discerning (12d)</a:t>
            </a:r>
          </a:p>
        </p:txBody>
      </p:sp>
    </p:spTree>
    <p:extLst>
      <p:ext uri="{BB962C8B-B14F-4D97-AF65-F5344CB8AC3E}">
        <p14:creationId xmlns:p14="http://schemas.microsoft.com/office/powerpoint/2010/main" val="29772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820400" cy="5364163"/>
          </a:xfrm>
        </p:spPr>
        <p:txBody>
          <a:bodyPr>
            <a:noAutofit/>
          </a:bodyPr>
          <a:lstStyle/>
          <a:p>
            <a:pPr marL="0" indent="0" algn="just">
              <a:spcBef>
                <a:spcPts val="0"/>
              </a:spcBef>
              <a:buNone/>
            </a:pPr>
            <a:r>
              <a:rPr lang="en-US" sz="4000" dirty="0">
                <a:solidFill>
                  <a:schemeClr val="bg1"/>
                </a:solidFill>
              </a:rPr>
              <a:t>III. The Word will Anatomize (4:13)</a:t>
            </a:r>
          </a:p>
          <a:p>
            <a:pPr marL="0" indent="0" algn="just">
              <a:spcBef>
                <a:spcPts val="0"/>
              </a:spcBef>
              <a:buNone/>
            </a:pPr>
            <a:r>
              <a:rPr lang="en-US" sz="2400" dirty="0">
                <a:solidFill>
                  <a:schemeClr val="bg1"/>
                </a:solidFill>
              </a:rPr>
              <a:t>And there is no creature hidden from His sight but all things are open and laid bare to the eyes of Him with whom we have to do.</a:t>
            </a:r>
          </a:p>
          <a:p>
            <a:pPr marL="0" indent="0" algn="just">
              <a:spcBef>
                <a:spcPts val="0"/>
              </a:spcBef>
              <a:buNone/>
            </a:pPr>
            <a:endParaRPr lang="en-US" sz="1400" dirty="0">
              <a:solidFill>
                <a:schemeClr val="bg1"/>
              </a:solidFill>
            </a:endParaRPr>
          </a:p>
          <a:p>
            <a:pPr marL="0" indent="0" algn="just">
              <a:buNone/>
            </a:pPr>
            <a:r>
              <a:rPr lang="en-US" dirty="0">
                <a:solidFill>
                  <a:schemeClr val="bg1"/>
                </a:solidFill>
                <a:latin typeface="Calibri" panose="020F0502020204030204" pitchFamily="34" charset="0"/>
              </a:rPr>
              <a:t>A. The Word reveals God to us (13a)</a:t>
            </a:r>
          </a:p>
          <a:p>
            <a:pPr marL="0" indent="0" algn="just">
              <a:buNone/>
            </a:pPr>
            <a:r>
              <a:rPr lang="en-US" dirty="0">
                <a:solidFill>
                  <a:schemeClr val="bg1"/>
                </a:solidFill>
              </a:rPr>
              <a:t>  1. The Omniscience of God</a:t>
            </a:r>
          </a:p>
          <a:p>
            <a:pPr marL="0" indent="0" algn="just">
              <a:buNone/>
            </a:pPr>
            <a:r>
              <a:rPr lang="en-US" dirty="0">
                <a:solidFill>
                  <a:schemeClr val="bg1"/>
                </a:solidFill>
              </a:rPr>
              <a:t>  2. The Omnipresence of God</a:t>
            </a:r>
          </a:p>
          <a:p>
            <a:pPr marL="0" indent="0" algn="just">
              <a:buNone/>
            </a:pPr>
            <a:endParaRPr lang="en-US" sz="1400" dirty="0">
              <a:solidFill>
                <a:schemeClr val="bg1"/>
              </a:solidFill>
            </a:endParaRPr>
          </a:p>
          <a:p>
            <a:pPr marL="0" indent="0" algn="just">
              <a:buNone/>
            </a:pPr>
            <a:r>
              <a:rPr lang="en-US" dirty="0">
                <a:solidFill>
                  <a:schemeClr val="bg1"/>
                </a:solidFill>
                <a:latin typeface="Calibri" panose="020F0502020204030204" pitchFamily="34" charset="0"/>
              </a:rPr>
              <a:t>B. The Word reveals us to us (13b)</a:t>
            </a:r>
            <a:endParaRPr lang="en-US" dirty="0">
              <a:solidFill>
                <a:schemeClr val="bg1"/>
              </a:solidFill>
            </a:endParaRPr>
          </a:p>
          <a:p>
            <a:pPr marL="0" indent="0" algn="just">
              <a:buNone/>
            </a:pPr>
            <a:r>
              <a:rPr lang="en-US" dirty="0">
                <a:solidFill>
                  <a:schemeClr val="bg1"/>
                </a:solidFill>
              </a:rPr>
              <a:t>  1. The sin that remains</a:t>
            </a:r>
          </a:p>
          <a:p>
            <a:pPr marL="0" indent="0" algn="just">
              <a:buNone/>
            </a:pPr>
            <a:r>
              <a:rPr lang="en-US" dirty="0">
                <a:solidFill>
                  <a:schemeClr val="bg1"/>
                </a:solidFill>
              </a:rPr>
              <a:t>  2. The true motives of the heart</a:t>
            </a:r>
          </a:p>
        </p:txBody>
      </p:sp>
    </p:spTree>
    <p:extLst>
      <p:ext uri="{BB962C8B-B14F-4D97-AF65-F5344CB8AC3E}">
        <p14:creationId xmlns:p14="http://schemas.microsoft.com/office/powerpoint/2010/main" val="257641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IV. Our Great High Priest (4:14)</a:t>
            </a:r>
          </a:p>
          <a:p>
            <a:pPr marL="0" indent="0" algn="just">
              <a:spcBef>
                <a:spcPts val="0"/>
              </a:spcBef>
              <a:buNone/>
            </a:pPr>
            <a:r>
              <a:rPr lang="en-US" sz="2400" dirty="0">
                <a:solidFill>
                  <a:schemeClr val="bg1"/>
                </a:solidFill>
                <a:effectLst/>
                <a:latin typeface="Calibri" panose="020F0502020204030204" pitchFamily="34" charset="0"/>
                <a:ea typeface="Calibri" panose="020F0502020204030204" pitchFamily="34" charset="0"/>
              </a:rPr>
              <a:t>Therefore, since we have a great high priest who has passed through the heavens, Jesus the Son of God, let us hold fast our confession.</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Believers Possess a Great High Priest (14a)</a:t>
            </a:r>
          </a:p>
          <a:p>
            <a:pPr marL="0" indent="0" algn="just">
              <a:buNone/>
            </a:pPr>
            <a:r>
              <a:rPr lang="en-US" dirty="0">
                <a:solidFill>
                  <a:schemeClr val="bg1"/>
                </a:solidFill>
                <a:latin typeface="Calibri" panose="020F0502020204030204" pitchFamily="34" charset="0"/>
              </a:rPr>
              <a:t>B. Jesus Passed Through the Heavens (14b)</a:t>
            </a:r>
          </a:p>
          <a:p>
            <a:pPr marL="0" indent="0" algn="just">
              <a:buNone/>
            </a:pPr>
            <a:r>
              <a:rPr lang="en-US" dirty="0">
                <a:solidFill>
                  <a:schemeClr val="bg1"/>
                </a:solidFill>
                <a:latin typeface="Calibri" panose="020F0502020204030204" pitchFamily="34" charset="0"/>
              </a:rPr>
              <a:t>C. Believers Seize Your Confession (14c)</a:t>
            </a:r>
          </a:p>
        </p:txBody>
      </p:sp>
    </p:spTree>
    <p:extLst>
      <p:ext uri="{BB962C8B-B14F-4D97-AF65-F5344CB8AC3E}">
        <p14:creationId xmlns:p14="http://schemas.microsoft.com/office/powerpoint/2010/main" val="272426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 Our Sympathetic High Priest (4:15)</a:t>
            </a:r>
          </a:p>
          <a:p>
            <a:pPr marL="0" indent="0" algn="just">
              <a:spcBef>
                <a:spcPts val="0"/>
              </a:spcBef>
              <a:buNone/>
            </a:pPr>
            <a:r>
              <a:rPr lang="en-US" sz="2400" dirty="0">
                <a:solidFill>
                  <a:schemeClr val="bg1"/>
                </a:solidFill>
                <a:effectLst/>
                <a:latin typeface="Calibri" panose="020F0502020204030204" pitchFamily="34" charset="0"/>
                <a:ea typeface="Calibri" panose="020F0502020204030204" pitchFamily="34" charset="0"/>
              </a:rPr>
              <a:t>For we do not have a high priest who cannot sympathize with our weaknesses, but One who has been tempted in all things as </a:t>
            </a:r>
            <a:r>
              <a:rPr lang="en-US" sz="2400" i="1" dirty="0">
                <a:solidFill>
                  <a:schemeClr val="bg1"/>
                </a:solidFill>
                <a:effectLst/>
                <a:latin typeface="Calibri" panose="020F0502020204030204" pitchFamily="34" charset="0"/>
                <a:ea typeface="Calibri" panose="020F0502020204030204" pitchFamily="34" charset="0"/>
              </a:rPr>
              <a:t>we are, yet</a:t>
            </a:r>
            <a:r>
              <a:rPr lang="en-US" sz="2400" dirty="0">
                <a:solidFill>
                  <a:schemeClr val="bg1"/>
                </a:solidFill>
                <a:effectLst/>
                <a:latin typeface="Calibri" panose="020F0502020204030204" pitchFamily="34" charset="0"/>
                <a:ea typeface="Calibri" panose="020F0502020204030204" pitchFamily="34" charset="0"/>
              </a:rPr>
              <a:t> without sin.</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0" indent="0" algn="just">
              <a:buNone/>
            </a:pPr>
            <a:r>
              <a:rPr lang="en-US" dirty="0">
                <a:solidFill>
                  <a:schemeClr val="bg1"/>
                </a:solidFill>
                <a:latin typeface="Calibri" panose="020F0502020204030204" pitchFamily="34" charset="0"/>
              </a:rPr>
              <a:t>A. He Knows Our Weaknesses (15a)</a:t>
            </a:r>
          </a:p>
          <a:p>
            <a:pPr marL="0" indent="0" algn="just">
              <a:buNone/>
            </a:pPr>
            <a:r>
              <a:rPr lang="en-US" dirty="0">
                <a:solidFill>
                  <a:schemeClr val="bg1"/>
                </a:solidFill>
                <a:latin typeface="Calibri" panose="020F0502020204030204" pitchFamily="34" charset="0"/>
              </a:rPr>
              <a:t>B. He Has Been Tempted Without Sin (15b)</a:t>
            </a:r>
          </a:p>
        </p:txBody>
      </p:sp>
    </p:spTree>
    <p:extLst>
      <p:ext uri="{BB962C8B-B14F-4D97-AF65-F5344CB8AC3E}">
        <p14:creationId xmlns:p14="http://schemas.microsoft.com/office/powerpoint/2010/main" val="101386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5"/>
            <a:ext cx="10744200" cy="5364163"/>
          </a:xfrm>
        </p:spPr>
        <p:txBody>
          <a:bodyPr>
            <a:noAutofit/>
          </a:bodyPr>
          <a:lstStyle/>
          <a:p>
            <a:pPr marL="0" indent="0" algn="just">
              <a:spcBef>
                <a:spcPts val="0"/>
              </a:spcBef>
              <a:buNone/>
            </a:pPr>
            <a:r>
              <a:rPr lang="en-US" sz="4000" dirty="0">
                <a:solidFill>
                  <a:schemeClr val="bg1"/>
                </a:solidFill>
              </a:rPr>
              <a:t>VI. Come with Boldness (4:16)</a:t>
            </a:r>
          </a:p>
          <a:p>
            <a:pPr marL="0" indent="0" algn="just">
              <a:spcBef>
                <a:spcPts val="0"/>
              </a:spcBef>
              <a:buNone/>
            </a:pPr>
            <a:r>
              <a:rPr lang="en-US" sz="2400" dirty="0">
                <a:solidFill>
                  <a:schemeClr val="bg1"/>
                </a:solidFill>
                <a:effectLst/>
                <a:ea typeface="Calibri" panose="020F0502020204030204" pitchFamily="34" charset="0"/>
              </a:rPr>
              <a:t>Therefore let us draw near with confidence to the throne of grace, so that we may receive mercy and find grace to help in time of need.</a:t>
            </a:r>
            <a:endParaRPr lang="en-US" sz="2400" dirty="0">
              <a:solidFill>
                <a:schemeClr val="bg1"/>
              </a:solidFill>
            </a:endParaRPr>
          </a:p>
          <a:p>
            <a:pPr marL="0" indent="0" algn="just">
              <a:buNone/>
            </a:pPr>
            <a:endParaRPr lang="en-US" sz="1400" dirty="0">
              <a:solidFill>
                <a:schemeClr val="bg1"/>
              </a:solidFill>
              <a:latin typeface="Calibri" panose="020F0502020204030204" pitchFamily="34" charset="0"/>
            </a:endParaRPr>
          </a:p>
          <a:p>
            <a:pPr marL="514350" indent="-514350" algn="just">
              <a:buAutoNum type="alphaUcPeriod"/>
            </a:pPr>
            <a:r>
              <a:rPr lang="en-US" dirty="0">
                <a:solidFill>
                  <a:schemeClr val="bg1"/>
                </a:solidFill>
                <a:latin typeface="Calibri" panose="020F0502020204030204" pitchFamily="34" charset="0"/>
              </a:rPr>
              <a:t>Draw Near (16a)</a:t>
            </a:r>
          </a:p>
          <a:p>
            <a:pPr marL="0" indent="0" algn="just">
              <a:buNone/>
            </a:pPr>
            <a:endParaRPr lang="en-US" sz="1400" dirty="0">
              <a:solidFill>
                <a:schemeClr val="bg1"/>
              </a:solidFill>
              <a:latin typeface="Calibri" panose="020F0502020204030204" pitchFamily="34" charset="0"/>
            </a:endParaRPr>
          </a:p>
          <a:p>
            <a:pPr marL="0" indent="0" algn="just">
              <a:buNone/>
            </a:pPr>
            <a:r>
              <a:rPr lang="en-US" sz="2400" dirty="0" err="1">
                <a:solidFill>
                  <a:schemeClr val="bg1"/>
                </a:solidFill>
                <a:effectLst/>
                <a:latin typeface="Calibri" panose="020F0502020204030204" pitchFamily="34" charset="0"/>
                <a:ea typeface="Calibri" panose="020F0502020204030204" pitchFamily="34" charset="0"/>
              </a:rPr>
              <a:t>Proserchomai</a:t>
            </a:r>
            <a:r>
              <a:rPr lang="en-US" sz="2400" dirty="0">
                <a:solidFill>
                  <a:schemeClr val="bg1"/>
                </a:solidFill>
                <a:effectLst/>
                <a:latin typeface="Calibri" panose="020F0502020204030204" pitchFamily="34" charset="0"/>
                <a:ea typeface="Calibri" panose="020F0502020204030204" pitchFamily="34" charset="0"/>
              </a:rPr>
              <a:t> – “come up”, “come to”, “to assent to”, “draw near”</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24359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7986</TotalTime>
  <Words>1889</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Preparation for God’s Rest Part 3: The Grace of God</vt:lpstr>
      <vt:lpstr>Hebrews 4:12-13</vt:lpstr>
      <vt:lpstr>Hebrews 4:14-16</vt:lpstr>
      <vt:lpstr>PowerPoint Presentation</vt:lpstr>
      <vt:lpstr>PowerPoint Presentation</vt:lpstr>
      <vt:lpstr>PowerPoint Presentation</vt:lpstr>
      <vt:lpstr>PowerPoint Presentation</vt:lpstr>
      <vt:lpstr>PowerPoint Presentation</vt:lpstr>
      <vt:lpstr>PowerPoint Presentation</vt:lpstr>
      <vt:lpstr>John 6:44-45</vt:lpstr>
      <vt:lpstr>1 John 1:6-10</vt:lpstr>
      <vt:lpstr>PowerPoint Presentation</vt:lpstr>
      <vt:lpstr>Hebrews 4:16</vt:lpstr>
      <vt:lpstr>Hebrews 10:19-22</vt:lpstr>
      <vt:lpstr>PowerPoint Presentation</vt:lpstr>
      <vt:lpstr>Hebrews 10:19-22</vt:lpstr>
      <vt:lpstr>PowerPoint Presentation</vt:lpstr>
      <vt:lpstr>PowerPoint Presentation</vt:lpstr>
      <vt:lpstr>PowerPoint Presentation</vt:lpstr>
      <vt:lpstr>Hebrews 4:1-3</vt:lpstr>
      <vt:lpstr>Hebrews 4:4-6</vt:lpstr>
      <vt:lpstr>PowerPoint Presentation</vt:lpstr>
      <vt:lpstr>Act 27:17</vt:lpstr>
      <vt:lpstr>James 4:6-8</vt:lpstr>
      <vt:lpstr>Preparation for God’s Rest Part 3: The Grace of God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Transformed</dc:title>
  <dc:creator>Brett's Workhorse</dc:creator>
  <cp:lastModifiedBy>Brett Yamaji</cp:lastModifiedBy>
  <cp:revision>77</cp:revision>
  <dcterms:created xsi:type="dcterms:W3CDTF">2018-07-21T18:21:19Z</dcterms:created>
  <dcterms:modified xsi:type="dcterms:W3CDTF">2022-02-12T21:46:10Z</dcterms:modified>
</cp:coreProperties>
</file>